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0" r:id="rId3"/>
    <p:sldId id="261" r:id="rId4"/>
    <p:sldId id="262" r:id="rId5"/>
    <p:sldId id="257" r:id="rId6"/>
    <p:sldId id="258" r:id="rId7"/>
    <p:sldId id="259" r:id="rId8"/>
    <p:sldId id="263" r:id="rId9"/>
    <p:sldId id="267" r:id="rId10"/>
    <p:sldId id="270" r:id="rId11"/>
    <p:sldId id="268" r:id="rId12"/>
    <p:sldId id="269" r:id="rId13"/>
    <p:sldId id="271" r:id="rId14"/>
    <p:sldId id="265" r:id="rId15"/>
    <p:sldId id="266" r:id="rId16"/>
    <p:sldId id="272" r:id="rId17"/>
    <p:sldId id="273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1CCCFE-FD60-4DC7-903E-183C92B52393}">
          <p14:sldIdLst>
            <p14:sldId id="256"/>
            <p14:sldId id="260"/>
            <p14:sldId id="261"/>
            <p14:sldId id="262"/>
            <p14:sldId id="257"/>
            <p14:sldId id="258"/>
            <p14:sldId id="259"/>
            <p14:sldId id="263"/>
          </p14:sldIdLst>
        </p14:section>
        <p14:section name="19" id="{4A4C00A6-445C-4DA6-89C6-4527B966A38E}">
          <p14:sldIdLst>
            <p14:sldId id="267"/>
            <p14:sldId id="270"/>
            <p14:sldId id="268"/>
            <p14:sldId id="269"/>
            <p14:sldId id="271"/>
          </p14:sldIdLst>
        </p14:section>
        <p14:section name="Equations" id="{CEA591DE-4D6A-4E2B-8426-79B4696EF744}">
          <p14:sldIdLst>
            <p14:sldId id="265"/>
            <p14:sldId id="266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FF80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155" autoAdjust="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506E59-9503-4CB9-8945-01783290BCD0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C1B2B-4BC7-4BE3-A7A1-20E1575014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904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1: 0-1.5s </a:t>
            </a:r>
          </a:p>
          <a:p>
            <a:r>
              <a:rPr lang="en-US" altLang="zh-CN" dirty="0" smtClean="0"/>
              <a:t>2: 2-4s</a:t>
            </a:r>
            <a:r>
              <a:rPr lang="en-US" altLang="zh-CN" baseline="0" dirty="0" smtClean="0"/>
              <a:t> 2nA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851C7-B1C2-4731-9E63-BC1199B5350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4852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A9084-5EFA-47B0-A198-E061C36F2A5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97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C1B2B-4BC7-4BE3-A7A1-20E15750140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748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C1B2B-4BC7-4BE3-A7A1-20E15750140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991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C1B2B-4BC7-4BE3-A7A1-20E15750140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7792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C1B2B-4BC7-4BE3-A7A1-20E15750140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725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C1B2B-4BC7-4BE3-A7A1-20E15750140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455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A5724-C5F3-4DE0-BE8D-9653C95EF45A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CF376-AFE4-498D-B4B8-21BE603C54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95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A5724-C5F3-4DE0-BE8D-9653C95EF45A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CF376-AFE4-498D-B4B8-21BE603C54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236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A5724-C5F3-4DE0-BE8D-9653C95EF45A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CF376-AFE4-498D-B4B8-21BE603C54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948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A5724-C5F3-4DE0-BE8D-9653C95EF45A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CF376-AFE4-498D-B4B8-21BE603C54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624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A5724-C5F3-4DE0-BE8D-9653C95EF45A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CF376-AFE4-498D-B4B8-21BE603C54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180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A5724-C5F3-4DE0-BE8D-9653C95EF45A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CF376-AFE4-498D-B4B8-21BE603C54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135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A5724-C5F3-4DE0-BE8D-9653C95EF45A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CF376-AFE4-498D-B4B8-21BE603C54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2962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A5724-C5F3-4DE0-BE8D-9653C95EF45A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CF376-AFE4-498D-B4B8-21BE603C54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7359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A5724-C5F3-4DE0-BE8D-9653C95EF45A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CF376-AFE4-498D-B4B8-21BE603C54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445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A5724-C5F3-4DE0-BE8D-9653C95EF45A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CF376-AFE4-498D-B4B8-21BE603C54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858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A5724-C5F3-4DE0-BE8D-9653C95EF45A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CF376-AFE4-498D-B4B8-21BE603C54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0938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DA5724-C5F3-4DE0-BE8D-9653C95EF45A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CF376-AFE4-498D-B4B8-21BE603C54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307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0" Type="http://schemas.openxmlformats.org/officeDocument/2006/relationships/image" Target="../media/image11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Relationship Id="rId9" Type="http://schemas.openxmlformats.org/officeDocument/2006/relationships/image" Target="../media/image32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5.emf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11" Type="http://schemas.openxmlformats.org/officeDocument/2006/relationships/image" Target="../media/image37.png"/><Relationship Id="rId5" Type="http://schemas.openxmlformats.org/officeDocument/2006/relationships/image" Target="../media/image27.emf"/><Relationship Id="rId10" Type="http://schemas.openxmlformats.org/officeDocument/2006/relationships/image" Target="../media/image36.png"/><Relationship Id="rId4" Type="http://schemas.openxmlformats.org/officeDocument/2006/relationships/image" Target="../media/image26.emf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0.emf"/><Relationship Id="rId7" Type="http://schemas.openxmlformats.org/officeDocument/2006/relationships/image" Target="../media/image39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2.emf"/><Relationship Id="rId10" Type="http://schemas.openxmlformats.org/officeDocument/2006/relationships/image" Target="../media/image42.png"/><Relationship Id="rId4" Type="http://schemas.openxmlformats.org/officeDocument/2006/relationships/image" Target="../media/image31.emf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0.png"/><Relationship Id="rId3" Type="http://schemas.openxmlformats.org/officeDocument/2006/relationships/image" Target="../media/image44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0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13" Type="http://schemas.openxmlformats.org/officeDocument/2006/relationships/image" Target="../media/image430.png"/><Relationship Id="rId3" Type="http://schemas.openxmlformats.org/officeDocument/2006/relationships/image" Target="../media/image44.png"/><Relationship Id="rId7" Type="http://schemas.openxmlformats.org/officeDocument/2006/relationships/image" Target="../media/image370.png"/><Relationship Id="rId12" Type="http://schemas.openxmlformats.org/officeDocument/2006/relationships/image" Target="../media/image420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410.png"/><Relationship Id="rId5" Type="http://schemas.openxmlformats.org/officeDocument/2006/relationships/image" Target="../media/image25.png"/><Relationship Id="rId15" Type="http://schemas.openxmlformats.org/officeDocument/2006/relationships/image" Target="../media/image45.png"/><Relationship Id="rId10" Type="http://schemas.openxmlformats.org/officeDocument/2006/relationships/image" Target="../media/image400.png"/><Relationship Id="rId4" Type="http://schemas.openxmlformats.org/officeDocument/2006/relationships/image" Target="../media/image24.png"/><Relationship Id="rId9" Type="http://schemas.openxmlformats.org/officeDocument/2006/relationships/image" Target="../media/image390.png"/><Relationship Id="rId14" Type="http://schemas.openxmlformats.org/officeDocument/2006/relationships/image" Target="../media/image4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emf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444" y="84453"/>
            <a:ext cx="5409709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Historic" panose="020B0502040204020203" pitchFamily="34" charset="0"/>
              </a:rPr>
              <a:t>Parameters design for Two-layer CPG: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81453" y="590754"/>
            <a:ext cx="2534624" cy="456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Inside CPG</a:t>
            </a:r>
            <a:r>
              <a:rPr lang="en-US" altLang="zh-CN" b="1" dirty="0" smtClean="0">
                <a:latin typeface="Segoe UI Historic" panose="020B0502040204020203" pitchFamily="34" charset="0"/>
                <a:cs typeface="Segoe UI Historic" panose="020B0502040204020203" pitchFamily="34" charset="0"/>
              </a:rPr>
              <a:t>:</a:t>
            </a:r>
            <a:endParaRPr lang="en-US" altLang="zh-CN" b="1" dirty="0" smtClean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21869" y="590754"/>
            <a:ext cx="2534624" cy="456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Between CPGs</a:t>
            </a:r>
            <a:r>
              <a:rPr lang="en-US" altLang="zh-CN" b="1" dirty="0" smtClean="0">
                <a:latin typeface="Segoe UI Historic" panose="020B0502040204020203" pitchFamily="34" charset="0"/>
                <a:cs typeface="Segoe UI Historic" panose="020B0502040204020203" pitchFamily="34" charset="0"/>
              </a:rPr>
              <a:t>:</a:t>
            </a:r>
            <a:endParaRPr lang="en-US" altLang="zh-CN" b="1" dirty="0" smtClean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760797" y="2875083"/>
            <a:ext cx="2982903" cy="3293270"/>
            <a:chOff x="6719275" y="3153641"/>
            <a:chExt cx="3339125" cy="370435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b="4764"/>
            <a:stretch/>
          </p:blipFill>
          <p:spPr>
            <a:xfrm>
              <a:off x="6719275" y="3204927"/>
              <a:ext cx="3339125" cy="3653073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/>
            <p:nvPr/>
          </p:nvCxnSpPr>
          <p:spPr>
            <a:xfrm flipH="1">
              <a:off x="7623195" y="3430640"/>
              <a:ext cx="526415" cy="3396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8588059" y="3430640"/>
              <a:ext cx="530450" cy="3396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7651848" y="5287224"/>
              <a:ext cx="497762" cy="3104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8591739" y="5287224"/>
              <a:ext cx="526770" cy="3104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8233185" y="3153641"/>
                  <a:ext cx="3113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3185" y="3153641"/>
                  <a:ext cx="31130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7647" r="-3922" b="-152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8233185" y="5148724"/>
                  <a:ext cx="3166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3185" y="5148724"/>
                  <a:ext cx="316625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7308" r="-3846" b="-152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6987619" y="4754464"/>
                  <a:ext cx="29469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7619" y="4754464"/>
                  <a:ext cx="294696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8750" b="-1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9466760" y="4754464"/>
                  <a:ext cx="29469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6760" y="4754464"/>
                  <a:ext cx="294696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6327" b="-1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8241489" y="3816649"/>
                  <a:ext cx="34657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1489" y="3816649"/>
                  <a:ext cx="346570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4035" r="-1754" b="-1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TextBox 17"/>
          <p:cNvSpPr txBox="1"/>
          <p:nvPr/>
        </p:nvSpPr>
        <p:spPr>
          <a:xfrm>
            <a:off x="386861" y="1232447"/>
            <a:ext cx="303198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Frequency measurement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Segoe UI Historic" panose="020B0502040204020203" pitchFamily="34" charset="0"/>
                <a:cs typeface="Segoe UI Historic" panose="020B0502040204020203" pitchFamily="34" charset="0"/>
              </a:rPr>
              <a:t>Phase plane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Segoe UI Historic" panose="020B0502040204020203" pitchFamily="34" charset="0"/>
                <a:cs typeface="Segoe UI Historic" panose="020B0502040204020203" pitchFamily="34" charset="0"/>
              </a:rPr>
              <a:t>Steady state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Segoe UI Historic" panose="020B0502040204020203" pitchFamily="34" charset="0"/>
                <a:cs typeface="Segoe UI Historic" panose="020B0502040204020203" pitchFamily="34" charset="0"/>
              </a:rPr>
              <a:t>Feedback sensitivity</a:t>
            </a:r>
            <a:endParaRPr lang="zh-CN" altLang="en-US" dirty="0">
              <a:latin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398348" y="1232447"/>
            <a:ext cx="25742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Rhythm propagation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Phase shift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Feedback influence </a:t>
            </a:r>
          </a:p>
        </p:txBody>
      </p:sp>
    </p:spTree>
    <p:extLst>
      <p:ext uri="{BB962C8B-B14F-4D97-AF65-F5344CB8AC3E}">
        <p14:creationId xmlns:p14="http://schemas.microsoft.com/office/powerpoint/2010/main" val="239880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159613" y="233641"/>
            <a:ext cx="12569520" cy="3603766"/>
            <a:chOff x="-149528" y="0"/>
            <a:chExt cx="12569520" cy="360376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49528" y="0"/>
              <a:ext cx="3600000" cy="360376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40312" y="0"/>
              <a:ext cx="3600000" cy="360376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30152" y="0"/>
              <a:ext cx="3600000" cy="360376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19992" y="0"/>
              <a:ext cx="3600000" cy="3603766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-186834" y="3424563"/>
            <a:ext cx="12596741" cy="3603766"/>
            <a:chOff x="-130066" y="0"/>
            <a:chExt cx="12596741" cy="360376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30066" y="0"/>
              <a:ext cx="3600000" cy="360376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19135" y="0"/>
              <a:ext cx="3600000" cy="360376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24282" y="0"/>
              <a:ext cx="3600000" cy="360376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866675" y="0"/>
              <a:ext cx="3600000" cy="3603766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/>
        </p:nvSpPr>
        <p:spPr>
          <a:xfrm>
            <a:off x="-149550" y="48975"/>
            <a:ext cx="3722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Short duration perturbation test: </a:t>
            </a:r>
            <a:endParaRPr lang="zh-CN" altLang="en-US" b="1" dirty="0">
              <a:latin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30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-183242" y="1610931"/>
            <a:ext cx="12569520" cy="3603766"/>
            <a:chOff x="-168578" y="314325"/>
            <a:chExt cx="12569520" cy="3603766"/>
          </a:xfrm>
        </p:grpSpPr>
        <p:grpSp>
          <p:nvGrpSpPr>
            <p:cNvPr id="14" name="Group 13"/>
            <p:cNvGrpSpPr/>
            <p:nvPr/>
          </p:nvGrpSpPr>
          <p:grpSpPr>
            <a:xfrm>
              <a:off x="-168578" y="314325"/>
              <a:ext cx="12569520" cy="3603766"/>
              <a:chOff x="-149528" y="0"/>
              <a:chExt cx="12569520" cy="3603766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49528" y="0"/>
                <a:ext cx="3600000" cy="3603766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40312" y="0"/>
                <a:ext cx="3600000" cy="3603766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30152" y="0"/>
                <a:ext cx="3600000" cy="3603766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19992" y="0"/>
                <a:ext cx="3600000" cy="3603766"/>
              </a:xfrm>
              <a:prstGeom prst="rect">
                <a:avLst/>
              </a:prstGeom>
            </p:spPr>
          </p:pic>
        </p:grpSp>
        <p:cxnSp>
          <p:nvCxnSpPr>
            <p:cNvPr id="16" name="Straight Arrow Connector 15"/>
            <p:cNvCxnSpPr/>
            <p:nvPr/>
          </p:nvCxnSpPr>
          <p:spPr>
            <a:xfrm>
              <a:off x="1299684" y="1612831"/>
              <a:ext cx="331738" cy="171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4953000" y="3352800"/>
              <a:ext cx="152400" cy="63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7243969" y="3222321"/>
              <a:ext cx="170291" cy="161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9608820" y="1752600"/>
              <a:ext cx="152400" cy="63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/>
          <p:cNvSpPr/>
          <p:nvPr/>
        </p:nvSpPr>
        <p:spPr>
          <a:xfrm>
            <a:off x="-387653" y="165100"/>
            <a:ext cx="6893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Normalized input of stimulus period in phase duration: </a:t>
            </a:r>
            <a:endParaRPr lang="zh-CN" altLang="en-US" b="1" dirty="0">
              <a:latin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75806" y="744212"/>
            <a:ext cx="11243642" cy="869430"/>
            <a:chOff x="575806" y="744212"/>
            <a:chExt cx="11243642" cy="869430"/>
          </a:xfrm>
        </p:grpSpPr>
        <p:sp>
          <p:nvSpPr>
            <p:cNvPr id="29" name="Rectangle 28"/>
            <p:cNvSpPr/>
            <p:nvPr/>
          </p:nvSpPr>
          <p:spPr>
            <a:xfrm>
              <a:off x="575806" y="744212"/>
              <a:ext cx="1105142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1600" dirty="0" smtClean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The amplitude of stimulus is 0.5 nA and the active time on extensor neuron is 10% phase duration on the pure drive case.</a:t>
              </a:r>
              <a:endParaRPr lang="zh-CN" alt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/>
                <p:cNvSpPr/>
                <p:nvPr/>
              </p:nvSpPr>
              <p:spPr>
                <a:xfrm>
                  <a:off x="575806" y="1303154"/>
                  <a:ext cx="1757819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just"/>
                  <a:r>
                    <a:rPr lang="en-US" altLang="zh-CN" sz="1400" dirty="0" smtClean="0">
                      <a:latin typeface="Segoe UI Historic" panose="020B0502040204020203" pitchFamily="34" charset="0"/>
                      <a:ea typeface="Segoe UI Historic" panose="020B0502040204020203" pitchFamily="34" charset="0"/>
                      <a:cs typeface="Segoe UI Historic" panose="020B0502040204020203" pitchFamily="34" charset="0"/>
                    </a:rPr>
                    <a:t>Perturbed at </a:t>
                  </a:r>
                  <a14:m>
                    <m:oMath xmlns:m="http://schemas.openxmlformats.org/officeDocument/2006/math">
                      <m:r>
                        <a:rPr lang="zh-CN" altLang="en-US" sz="1400" i="1" smtClean="0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𝜑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=0</m:t>
                      </m:r>
                    </m:oMath>
                  </a14:m>
                  <a:r>
                    <a:rPr lang="en-US" altLang="zh-CN" sz="1400" dirty="0" smtClean="0">
                      <a:latin typeface="Segoe UI Historic" panose="020B0502040204020203" pitchFamily="34" charset="0"/>
                      <a:ea typeface="Segoe UI Historic" panose="020B0502040204020203" pitchFamily="34" charset="0"/>
                      <a:cs typeface="Segoe UI Historic" panose="020B0502040204020203" pitchFamily="34" charset="0"/>
                    </a:rPr>
                    <a:t>.</a:t>
                  </a:r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30" name="Rectangle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806" y="1303154"/>
                  <a:ext cx="1757819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1038" t="-8000" b="-1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/>
                <p:cNvSpPr/>
                <p:nvPr/>
              </p:nvSpPr>
              <p:spPr>
                <a:xfrm>
                  <a:off x="3678930" y="1305865"/>
                  <a:ext cx="2068750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just"/>
                  <a:r>
                    <a:rPr lang="en-US" altLang="zh-CN" sz="1400" dirty="0" smtClean="0">
                      <a:latin typeface="Segoe UI Historic" panose="020B0502040204020203" pitchFamily="34" charset="0"/>
                      <a:ea typeface="Segoe UI Historic" panose="020B0502040204020203" pitchFamily="34" charset="0"/>
                      <a:cs typeface="Segoe UI Historic" panose="020B0502040204020203" pitchFamily="34" charset="0"/>
                    </a:rPr>
                    <a:t>Perturbed at </a:t>
                  </a:r>
                  <a14:m>
                    <m:oMath xmlns:m="http://schemas.openxmlformats.org/officeDocument/2006/math">
                      <m:r>
                        <a:rPr lang="zh-CN" altLang="en-US" sz="1400" i="1" smtClean="0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𝜑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=0</m:t>
                      </m:r>
                    </m:oMath>
                  </a14:m>
                  <a:r>
                    <a:rPr lang="en-US" altLang="zh-CN" sz="1400" dirty="0" smtClean="0">
                      <a:latin typeface="Segoe UI Historic" panose="020B0502040204020203" pitchFamily="34" charset="0"/>
                      <a:ea typeface="Segoe UI Historic" panose="020B0502040204020203" pitchFamily="34" charset="0"/>
                      <a:cs typeface="Segoe UI Historic" panose="020B0502040204020203" pitchFamily="34" charset="0"/>
                    </a:rPr>
                    <a:t>.25</a:t>
                  </a:r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32" name="Rectangle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8930" y="1305865"/>
                  <a:ext cx="2068750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882" t="-7843" b="-156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/>
                <p:cNvSpPr/>
                <p:nvPr/>
              </p:nvSpPr>
              <p:spPr>
                <a:xfrm>
                  <a:off x="6711644" y="1303961"/>
                  <a:ext cx="2068750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just"/>
                  <a:r>
                    <a:rPr lang="en-US" altLang="zh-CN" sz="1400" dirty="0" smtClean="0">
                      <a:latin typeface="Segoe UI Historic" panose="020B0502040204020203" pitchFamily="34" charset="0"/>
                      <a:ea typeface="Segoe UI Historic" panose="020B0502040204020203" pitchFamily="34" charset="0"/>
                      <a:cs typeface="Segoe UI Historic" panose="020B0502040204020203" pitchFamily="34" charset="0"/>
                    </a:rPr>
                    <a:t>Perturbed at </a:t>
                  </a:r>
                  <a14:m>
                    <m:oMath xmlns:m="http://schemas.openxmlformats.org/officeDocument/2006/math">
                      <m:r>
                        <a:rPr lang="zh-CN" altLang="en-US" sz="1400" i="1" smtClean="0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𝜑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=0</m:t>
                      </m:r>
                    </m:oMath>
                  </a14:m>
                  <a:r>
                    <a:rPr lang="en-US" altLang="zh-CN" sz="1400" dirty="0" smtClean="0">
                      <a:latin typeface="Segoe UI Historic" panose="020B0502040204020203" pitchFamily="34" charset="0"/>
                      <a:ea typeface="Segoe UI Historic" panose="020B0502040204020203" pitchFamily="34" charset="0"/>
                      <a:cs typeface="Segoe UI Historic" panose="020B0502040204020203" pitchFamily="34" charset="0"/>
                    </a:rPr>
                    <a:t>.5</a:t>
                  </a:r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33" name="Rectangle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1644" y="1303961"/>
                  <a:ext cx="2068750" cy="307777"/>
                </a:xfrm>
                <a:prstGeom prst="rect">
                  <a:avLst/>
                </a:prstGeom>
                <a:blipFill>
                  <a:blip r:embed="rId9"/>
                  <a:stretch>
                    <a:fillRect l="-885" t="-8000" b="-1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/>
                <p:cNvSpPr/>
                <p:nvPr/>
              </p:nvSpPr>
              <p:spPr>
                <a:xfrm>
                  <a:off x="9750698" y="1303153"/>
                  <a:ext cx="2068750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just"/>
                  <a:r>
                    <a:rPr lang="en-US" altLang="zh-CN" sz="1400" dirty="0" smtClean="0">
                      <a:latin typeface="Segoe UI Historic" panose="020B0502040204020203" pitchFamily="34" charset="0"/>
                      <a:ea typeface="Segoe UI Historic" panose="020B0502040204020203" pitchFamily="34" charset="0"/>
                      <a:cs typeface="Segoe UI Historic" panose="020B0502040204020203" pitchFamily="34" charset="0"/>
                    </a:rPr>
                    <a:t>Perturbed at </a:t>
                  </a:r>
                  <a14:m>
                    <m:oMath xmlns:m="http://schemas.openxmlformats.org/officeDocument/2006/math">
                      <m:r>
                        <a:rPr lang="zh-CN" altLang="en-US" sz="1400" i="1" smtClean="0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𝜑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m:t>=0</m:t>
                      </m:r>
                    </m:oMath>
                  </a14:m>
                  <a:r>
                    <a:rPr lang="en-US" altLang="zh-CN" sz="1400" dirty="0" smtClean="0">
                      <a:latin typeface="Segoe UI Historic" panose="020B0502040204020203" pitchFamily="34" charset="0"/>
                      <a:ea typeface="Segoe UI Historic" panose="020B0502040204020203" pitchFamily="34" charset="0"/>
                      <a:cs typeface="Segoe UI Historic" panose="020B0502040204020203" pitchFamily="34" charset="0"/>
                    </a:rPr>
                    <a:t>.75</a:t>
                  </a:r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34" name="Rectangle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0698" y="1303153"/>
                  <a:ext cx="2068750" cy="307777"/>
                </a:xfrm>
                <a:prstGeom prst="rect">
                  <a:avLst/>
                </a:prstGeom>
                <a:blipFill>
                  <a:blip r:embed="rId10"/>
                  <a:stretch>
                    <a:fillRect l="-885" t="-8000" b="-1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413316" y="5301427"/>
                <a:ext cx="11406131" cy="1338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 smtClean="0"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For stimulus excites neuron with short period of time, the behavior of neuron activity is different with reports on previous studies, especially for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rPr>
                      <m:t>𝜑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rPr>
                      <m:t>=0</m:t>
                    </m:r>
                  </m:oMath>
                </a14:m>
                <a:r>
                  <a:rPr lang="en-US" altLang="zh-CN" dirty="0"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.25</a:t>
                </a:r>
                <a:r>
                  <a:rPr lang="en-US" altLang="zh-CN" dirty="0" smtClean="0"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rPr>
                      <m:t>𝜑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rPr>
                      <m:t>=0</m:t>
                    </m:r>
                  </m:oMath>
                </a14:m>
                <a:r>
                  <a:rPr lang="en-US" altLang="zh-CN" dirty="0"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.5</a:t>
                </a:r>
                <a:r>
                  <a:rPr lang="en-US" altLang="zh-CN" dirty="0" smtClean="0"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, which suggests investigation for nullclines near those phases.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16" y="5301427"/>
                <a:ext cx="11406131" cy="1338828"/>
              </a:xfrm>
              <a:prstGeom prst="rect">
                <a:avLst/>
              </a:prstGeom>
              <a:blipFill>
                <a:blip r:embed="rId11"/>
                <a:stretch>
                  <a:fillRect l="-481" r="-909" b="-31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648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-204025" y="1063556"/>
            <a:ext cx="12596741" cy="3603766"/>
            <a:chOff x="-165925" y="0"/>
            <a:chExt cx="12596741" cy="3603766"/>
          </a:xfrm>
        </p:grpSpPr>
        <p:grpSp>
          <p:nvGrpSpPr>
            <p:cNvPr id="9" name="Group 8"/>
            <p:cNvGrpSpPr/>
            <p:nvPr/>
          </p:nvGrpSpPr>
          <p:grpSpPr>
            <a:xfrm>
              <a:off x="-165925" y="0"/>
              <a:ext cx="12596741" cy="3603766"/>
              <a:chOff x="-130066" y="0"/>
              <a:chExt cx="12596741" cy="3603766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30066" y="0"/>
                <a:ext cx="3600000" cy="3603766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9135" y="0"/>
                <a:ext cx="3600000" cy="3603766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24282" y="0"/>
                <a:ext cx="3600000" cy="3603766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66675" y="0"/>
                <a:ext cx="3600000" cy="3603766"/>
              </a:xfrm>
              <a:prstGeom prst="rect">
                <a:avLst/>
              </a:prstGeom>
            </p:spPr>
          </p:pic>
        </p:grpSp>
        <p:cxnSp>
          <p:nvCxnSpPr>
            <p:cNvPr id="10" name="Straight Arrow Connector 9"/>
            <p:cNvCxnSpPr/>
            <p:nvPr/>
          </p:nvCxnSpPr>
          <p:spPr>
            <a:xfrm flipV="1">
              <a:off x="1476375" y="1439186"/>
              <a:ext cx="330777" cy="15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5285731" y="2381250"/>
              <a:ext cx="390524" cy="476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7271837" y="2608028"/>
              <a:ext cx="339286" cy="795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9700591" y="1437903"/>
              <a:ext cx="295602" cy="171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/>
          <p:cNvSpPr/>
          <p:nvPr/>
        </p:nvSpPr>
        <p:spPr>
          <a:xfrm>
            <a:off x="845301" y="241726"/>
            <a:ext cx="103179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600" dirty="0" smtClean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The amplitude of stimulus is 0.5 nA and active time on extensor neuron is 10% phase duration of self-oscillation.</a:t>
            </a:r>
            <a:endParaRPr lang="zh-CN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632956" y="755780"/>
                <a:ext cx="175781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1400" dirty="0" smtClean="0"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Perturbed at </a:t>
                </a:r>
                <a14:m>
                  <m:oMath xmlns:m="http://schemas.openxmlformats.org/officeDocument/2006/math">
                    <m:r>
                      <a:rPr lang="zh-CN" altLang="en-US" sz="1400" i="1" smtClean="0">
                        <a:latin typeface="Cambria Math" panose="02040503050406030204" pitchFamily="18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rPr>
                      <m:t>𝜑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rPr>
                      <m:t>=0</m:t>
                    </m:r>
                  </m:oMath>
                </a14:m>
                <a:r>
                  <a:rPr lang="en-US" altLang="zh-CN" sz="1400" dirty="0" smtClean="0"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.</a:t>
                </a:r>
                <a:endParaRPr lang="zh-CN" altLang="en-US" sz="14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56" y="755780"/>
                <a:ext cx="1757819" cy="307777"/>
              </a:xfrm>
              <a:prstGeom prst="rect">
                <a:avLst/>
              </a:prstGeom>
              <a:blipFill>
                <a:blip r:embed="rId6"/>
                <a:stretch>
                  <a:fillRect l="-1042" t="-8000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3736080" y="755779"/>
                <a:ext cx="206875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1400" dirty="0" smtClean="0"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Perturbed at </a:t>
                </a:r>
                <a14:m>
                  <m:oMath xmlns:m="http://schemas.openxmlformats.org/officeDocument/2006/math">
                    <m:r>
                      <a:rPr lang="zh-CN" altLang="en-US" sz="1400" i="1" smtClean="0">
                        <a:latin typeface="Cambria Math" panose="02040503050406030204" pitchFamily="18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rPr>
                      <m:t>𝜑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rPr>
                      <m:t>=0</m:t>
                    </m:r>
                  </m:oMath>
                </a14:m>
                <a:r>
                  <a:rPr lang="en-US" altLang="zh-CN" sz="1400" dirty="0" smtClean="0"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.25</a:t>
                </a:r>
                <a:endParaRPr lang="zh-CN" altLang="en-US" sz="14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080" y="755779"/>
                <a:ext cx="2068750" cy="307777"/>
              </a:xfrm>
              <a:prstGeom prst="rect">
                <a:avLst/>
              </a:prstGeom>
              <a:blipFill>
                <a:blip r:embed="rId7"/>
                <a:stretch>
                  <a:fillRect l="-885" t="-8000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6769445" y="759023"/>
                <a:ext cx="206875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1400" dirty="0" smtClean="0"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Perturbed at </a:t>
                </a:r>
                <a14:m>
                  <m:oMath xmlns:m="http://schemas.openxmlformats.org/officeDocument/2006/math">
                    <m:r>
                      <a:rPr lang="zh-CN" altLang="en-US" sz="1400" i="1" smtClean="0">
                        <a:latin typeface="Cambria Math" panose="02040503050406030204" pitchFamily="18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rPr>
                      <m:t>𝜑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rPr>
                      <m:t>=0</m:t>
                    </m:r>
                  </m:oMath>
                </a14:m>
                <a:r>
                  <a:rPr lang="en-US" altLang="zh-CN" sz="1400" dirty="0" smtClean="0"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.5</a:t>
                </a:r>
                <a:endParaRPr lang="zh-CN" altLang="en-US" sz="14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445" y="759023"/>
                <a:ext cx="2068750" cy="307777"/>
              </a:xfrm>
              <a:prstGeom prst="rect">
                <a:avLst/>
              </a:prstGeom>
              <a:blipFill>
                <a:blip r:embed="rId8"/>
                <a:stretch>
                  <a:fillRect l="-882" t="-8000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9801509" y="755779"/>
                <a:ext cx="206875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1400" dirty="0" smtClean="0"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Perturbed at </a:t>
                </a:r>
                <a14:m>
                  <m:oMath xmlns:m="http://schemas.openxmlformats.org/officeDocument/2006/math">
                    <m:r>
                      <a:rPr lang="zh-CN" altLang="en-US" sz="1400" i="1" smtClean="0">
                        <a:latin typeface="Cambria Math" panose="02040503050406030204" pitchFamily="18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rPr>
                      <m:t>𝜑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rPr>
                      <m:t>=0</m:t>
                    </m:r>
                  </m:oMath>
                </a14:m>
                <a:r>
                  <a:rPr lang="en-US" altLang="zh-CN" sz="1400" dirty="0" smtClean="0"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.75</a:t>
                </a:r>
                <a:endParaRPr lang="zh-CN" altLang="en-US" sz="14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1509" y="755779"/>
                <a:ext cx="2068750" cy="307777"/>
              </a:xfrm>
              <a:prstGeom prst="rect">
                <a:avLst/>
              </a:prstGeom>
              <a:blipFill>
                <a:blip r:embed="rId9"/>
                <a:stretch>
                  <a:fillRect l="-885" t="-8000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64128" y="4775922"/>
                <a:ext cx="11406131" cy="1338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 smtClean="0"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When compare self-oscillation case with previous one, the CPG is more sensitive to inputs probable due to it’s small size phase orbit.  Also, noting, for perturbation on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rPr>
                      <m:t>𝜑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rPr>
                      <m:t>=0</m:t>
                    </m:r>
                  </m:oMath>
                </a14:m>
                <a:r>
                  <a:rPr lang="en-US" altLang="zh-CN" dirty="0"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.5</a:t>
                </a:r>
                <a:r>
                  <a:rPr lang="en-US" altLang="zh-CN" dirty="0" smtClean="0"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, the phase trajectory starts to wiggle, this is due to the weak connections between the oscillator, as the inhibited neuron escaping from </a:t>
                </a:r>
                <a:r>
                  <a:rPr lang="en-US" altLang="zh-CN" smtClean="0"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silence phase.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28" y="4775922"/>
                <a:ext cx="11406131" cy="1338828"/>
              </a:xfrm>
              <a:prstGeom prst="rect">
                <a:avLst/>
              </a:prstGeom>
              <a:blipFill>
                <a:blip r:embed="rId10"/>
                <a:stretch>
                  <a:fillRect l="-428" b="-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973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1109"/>
            <a:ext cx="5292604" cy="5298141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596" y="781973"/>
            <a:ext cx="6120000" cy="45948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Rectangle 115"/>
              <p:cNvSpPr/>
              <p:nvPr/>
            </p:nvSpPr>
            <p:spPr>
              <a:xfrm>
                <a:off x="670149" y="267450"/>
                <a:ext cx="577547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1400" dirty="0" smtClean="0"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Perturbed at </a:t>
                </a:r>
                <a14:m>
                  <m:oMath xmlns:m="http://schemas.openxmlformats.org/officeDocument/2006/math">
                    <m:r>
                      <a:rPr lang="zh-CN" altLang="en-US" sz="1400" i="1" smtClean="0">
                        <a:latin typeface="Cambria Math" panose="02040503050406030204" pitchFamily="18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rPr>
                      <m:t>𝜑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rPr>
                      <m:t>=0</m:t>
                    </m:r>
                  </m:oMath>
                </a14:m>
                <a:r>
                  <a:rPr lang="en-US" altLang="zh-CN" sz="1400" dirty="0" smtClean="0"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.2, duration of 0.1 phase period, 0.5 nA.</a:t>
                </a:r>
                <a:endParaRPr lang="zh-CN" altLang="en-US" sz="1400" dirty="0"/>
              </a:p>
            </p:txBody>
          </p:sp>
        </mc:Choice>
        <mc:Fallback xmlns="">
          <p:sp>
            <p:nvSpPr>
              <p:cNvPr id="116" name="Rectangle 1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149" y="267450"/>
                <a:ext cx="5775474" cy="307777"/>
              </a:xfrm>
              <a:prstGeom prst="rect">
                <a:avLst/>
              </a:prstGeom>
              <a:blipFill>
                <a:blip r:embed="rId4"/>
                <a:stretch>
                  <a:fillRect l="-317" t="-8000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TextBox 116"/>
          <p:cNvSpPr txBox="1"/>
          <p:nvPr/>
        </p:nvSpPr>
        <p:spPr>
          <a:xfrm>
            <a:off x="383279" y="5548243"/>
            <a:ext cx="115487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The reason why the neuron activity for short duration of stimulus is different with previous report is while the active neuron’s V-nullcline did not change, the inhibited neurons developed a new V-nullcline, as the stimulus been removed, the inhibited neuron jump over threshold immediately.</a:t>
            </a:r>
            <a:endParaRPr lang="zh-CN" altLang="en-US" dirty="0">
              <a:latin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1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9783" y="102038"/>
            <a:ext cx="3932601" cy="456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Mathematic Analysis</a:t>
            </a:r>
            <a:r>
              <a:rPr lang="en-US" altLang="zh-CN" b="1" dirty="0" smtClean="0">
                <a:latin typeface="Segoe UI Historic" panose="020B0502040204020203" pitchFamily="34" charset="0"/>
                <a:cs typeface="Segoe UI Historic" panose="020B0502040204020203" pitchFamily="34" charset="0"/>
              </a:rPr>
              <a:t>:</a:t>
            </a:r>
            <a:endParaRPr lang="en-US" altLang="zh-CN" b="1" dirty="0" smtClean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682752" y="253453"/>
            <a:ext cx="4133850" cy="2667000"/>
            <a:chOff x="7682752" y="253453"/>
            <a:chExt cx="4133850" cy="2667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2752" y="253453"/>
              <a:ext cx="4133850" cy="2667000"/>
            </a:xfrm>
            <a:prstGeom prst="rect">
              <a:avLst/>
            </a:prstGeom>
          </p:spPr>
        </p:pic>
        <p:cxnSp>
          <p:nvCxnSpPr>
            <p:cNvPr id="5" name="Straight Arrow Connector 4"/>
            <p:cNvCxnSpPr/>
            <p:nvPr/>
          </p:nvCxnSpPr>
          <p:spPr>
            <a:xfrm flipH="1">
              <a:off x="9032708" y="499712"/>
              <a:ext cx="470256" cy="3019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9894639" y="499712"/>
              <a:ext cx="473861" cy="3019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9577623" y="253453"/>
                  <a:ext cx="22955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7623" y="253453"/>
                  <a:ext cx="22955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1053" r="-18421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9585041" y="932533"/>
                  <a:ext cx="309597" cy="2462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5041" y="932533"/>
                  <a:ext cx="309597" cy="246259"/>
                </a:xfrm>
                <a:prstGeom prst="rect">
                  <a:avLst/>
                </a:prstGeom>
                <a:blipFill>
                  <a:blip r:embed="rId5"/>
                  <a:stretch>
                    <a:fillRect l="-21569" r="-7843" b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/>
          <p:cNvGrpSpPr/>
          <p:nvPr/>
        </p:nvGrpSpPr>
        <p:grpSpPr>
          <a:xfrm>
            <a:off x="7423896" y="2645425"/>
            <a:ext cx="5225304" cy="3495311"/>
            <a:chOff x="7423896" y="2645425"/>
            <a:chExt cx="5225304" cy="34953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7423896" y="2645425"/>
                  <a:ext cx="5225304" cy="190821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dirty="0" smtClean="0">
                      <a:latin typeface="Segoe UI Historic" panose="020B0502040204020203" pitchFamily="34" charset="0"/>
                      <a:ea typeface="Segoe UI Historic" panose="020B0502040204020203" pitchFamily="34" charset="0"/>
                      <a:cs typeface="Segoe UI Historic" panose="020B0502040204020203" pitchFamily="34" charset="0"/>
                    </a:rPr>
                    <a:t>All neurons: </a:t>
                  </a:r>
                  <a:r>
                    <a:rPr lang="en-US" altLang="zh-CN" sz="1600" dirty="0" smtClean="0">
                      <a:latin typeface="CMMI12"/>
                    </a:rPr>
                    <a:t>C</a:t>
                  </a:r>
                  <a:r>
                    <a:rPr lang="en-US" altLang="zh-CN" sz="1000" dirty="0" smtClean="0">
                      <a:latin typeface="CMMI8"/>
                    </a:rPr>
                    <a:t>m </a:t>
                  </a:r>
                  <a:r>
                    <a:rPr lang="en-US" altLang="zh-CN" sz="1600" dirty="0">
                      <a:latin typeface="CMR12"/>
                    </a:rPr>
                    <a:t>= </a:t>
                  </a:r>
                  <a:r>
                    <a:rPr lang="en-US" altLang="zh-CN" sz="1600" dirty="0" smtClean="0">
                      <a:latin typeface="CMR12"/>
                    </a:rPr>
                    <a:t>5 </a:t>
                  </a:r>
                  <a:r>
                    <a:rPr lang="en-US" altLang="zh-CN" sz="1600" i="1" dirty="0" smtClean="0">
                      <a:latin typeface="CMR12"/>
                    </a:rPr>
                    <a:t>nF</a:t>
                  </a:r>
                  <a:r>
                    <a:rPr lang="en-US" altLang="zh-CN" sz="1600" dirty="0" smtClean="0">
                      <a:latin typeface="CMR12"/>
                    </a:rPr>
                    <a:t>, </a:t>
                  </a:r>
                  <a:r>
                    <a:rPr lang="en-US" altLang="zh-CN" sz="1600" dirty="0">
                      <a:latin typeface="CMMI12"/>
                    </a:rPr>
                    <a:t>G</a:t>
                  </a:r>
                  <a:r>
                    <a:rPr lang="en-US" altLang="zh-CN" sz="1000" dirty="0">
                      <a:latin typeface="CMMI8"/>
                    </a:rPr>
                    <a:t>m </a:t>
                  </a:r>
                  <a:r>
                    <a:rPr lang="en-US" altLang="zh-CN" sz="1600" dirty="0">
                      <a:latin typeface="CMR12"/>
                    </a:rPr>
                    <a:t>= </a:t>
                  </a:r>
                  <a:r>
                    <a:rPr lang="en-US" altLang="zh-CN" sz="1600" dirty="0" smtClean="0">
                      <a:latin typeface="CMR12"/>
                    </a:rPr>
                    <a:t>1 </a:t>
                  </a:r>
                  <a:r>
                    <a:rPr lang="en-US" altLang="zh-CN" sz="1600" i="1" dirty="0" smtClean="0">
                      <a:latin typeface="CMR12"/>
                    </a:rPr>
                    <a:t>uS</a:t>
                  </a:r>
                  <a:r>
                    <a:rPr lang="en-US" altLang="zh-CN" sz="1600" dirty="0" smtClean="0">
                      <a:latin typeface="CMR12"/>
                    </a:rPr>
                    <a:t>, </a:t>
                  </a:r>
                  <a:r>
                    <a:rPr lang="en-US" altLang="zh-CN" sz="1600" dirty="0">
                      <a:latin typeface="CMMI12"/>
                    </a:rPr>
                    <a:t>E</a:t>
                  </a:r>
                  <a:r>
                    <a:rPr lang="en-US" altLang="zh-CN" sz="1000" dirty="0">
                      <a:latin typeface="CMMI8"/>
                    </a:rPr>
                    <a:t>r </a:t>
                  </a:r>
                  <a:r>
                    <a:rPr lang="en-US" altLang="zh-CN" sz="1600" dirty="0">
                      <a:latin typeface="CMR12"/>
                    </a:rPr>
                    <a:t>= </a:t>
                  </a:r>
                  <a:r>
                    <a:rPr lang="en-US" altLang="zh-CN" sz="1600" dirty="0" smtClean="0">
                      <a:latin typeface="CMR12"/>
                    </a:rPr>
                    <a:t>- 60 </a:t>
                  </a:r>
                  <a:r>
                    <a:rPr lang="en-US" altLang="zh-CN" sz="1600" i="1" dirty="0" smtClean="0">
                      <a:latin typeface="CMR12"/>
                    </a:rPr>
                    <a:t>mV</a:t>
                  </a:r>
                  <a:r>
                    <a:rPr lang="en-US" altLang="zh-CN" sz="1600" dirty="0" smtClean="0">
                      <a:latin typeface="CMR12"/>
                    </a:rPr>
                    <a:t>.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en-US" altLang="zh-CN" dirty="0" smtClean="0">
                      <a:latin typeface="Segoe UI Historic" panose="020B0502040204020203" pitchFamily="34" charset="0"/>
                      <a:ea typeface="Segoe UI Historic" panose="020B0502040204020203" pitchFamily="34" charset="0"/>
                      <a:cs typeface="Segoe UI Historic" panose="020B0502040204020203" pitchFamily="34" charset="0"/>
                    </a:rPr>
                    <a:t>Neuron 1&amp;2:</a:t>
                  </a:r>
                  <a:r>
                    <a:rPr lang="en-US" altLang="zh-CN" dirty="0" smtClean="0">
                      <a:latin typeface="CMR12"/>
                    </a:rPr>
                    <a:t> </a:t>
                  </a:r>
                  <a:r>
                    <a:rPr lang="en-US" altLang="zh-CN" sz="1600" dirty="0" smtClean="0">
                      <a:latin typeface="CMMI12"/>
                    </a:rPr>
                    <a:t>G</a:t>
                  </a:r>
                  <a:r>
                    <a:rPr lang="en-US" altLang="zh-CN" sz="1000" dirty="0" smtClean="0">
                      <a:latin typeface="CMMI8"/>
                    </a:rPr>
                    <a:t>Na </a:t>
                  </a:r>
                  <a:r>
                    <a:rPr lang="en-US" altLang="zh-CN" sz="1600" dirty="0" smtClean="0">
                      <a:latin typeface="CMR12"/>
                    </a:rPr>
                    <a:t>= 1.5 </a:t>
                  </a:r>
                  <a:r>
                    <a:rPr lang="en-US" altLang="zh-CN" sz="1600" i="1" dirty="0" smtClean="0">
                      <a:latin typeface="CMR12"/>
                    </a:rPr>
                    <a:t>uS</a:t>
                  </a:r>
                  <a:r>
                    <a:rPr lang="en-US" altLang="zh-CN" sz="1600" dirty="0" smtClean="0">
                      <a:latin typeface="CMR12"/>
                    </a:rPr>
                    <a:t>, </a:t>
                  </a:r>
                  <a:r>
                    <a:rPr lang="en-US" altLang="zh-CN" sz="1600" dirty="0" smtClean="0">
                      <a:latin typeface="CMMI12"/>
                    </a:rPr>
                    <a:t>E</a:t>
                  </a:r>
                  <a:r>
                    <a:rPr lang="en-US" altLang="zh-CN" sz="1000" dirty="0" smtClean="0">
                      <a:latin typeface="CMMI8"/>
                    </a:rPr>
                    <a:t>Na </a:t>
                  </a:r>
                  <a:r>
                    <a:rPr lang="en-US" altLang="zh-CN" sz="1600" dirty="0">
                      <a:latin typeface="CMR12"/>
                    </a:rPr>
                    <a:t>= </a:t>
                  </a:r>
                  <a:r>
                    <a:rPr lang="en-US" altLang="zh-CN" sz="1600" dirty="0" smtClean="0">
                      <a:latin typeface="CMR12"/>
                    </a:rPr>
                    <a:t>50 </a:t>
                  </a:r>
                  <a:r>
                    <a:rPr lang="en-US" altLang="zh-CN" sz="1600" i="1" dirty="0" smtClean="0">
                      <a:latin typeface="CMR12"/>
                    </a:rPr>
                    <a:t>mV</a:t>
                  </a:r>
                  <a:r>
                    <a:rPr lang="en-US" altLang="zh-CN" sz="1600" dirty="0" smtClean="0">
                      <a:latin typeface="CMR12"/>
                    </a:rPr>
                    <a:t>, </a:t>
                  </a:r>
                </a:p>
                <a:p>
                  <a:r>
                    <a:rPr lang="en-US" altLang="zh-CN" sz="1600" dirty="0" smtClean="0">
                      <a:latin typeface="CMMI12"/>
                    </a:rPr>
                    <a:t>A</a:t>
                  </a:r>
                  <a:r>
                    <a:rPr lang="en-US" altLang="zh-CN" sz="1000" dirty="0" smtClean="0">
                      <a:latin typeface="CMMI8"/>
                    </a:rPr>
                    <a:t>h </a:t>
                  </a:r>
                  <a:r>
                    <a:rPr lang="en-US" altLang="zh-CN" sz="1600" dirty="0" smtClean="0">
                      <a:latin typeface="CMR12"/>
                    </a:rPr>
                    <a:t>= 0</a:t>
                  </a:r>
                  <a:r>
                    <a:rPr lang="en-US" altLang="zh-CN" sz="1600" dirty="0" smtClean="0">
                      <a:latin typeface="CMMI12"/>
                    </a:rPr>
                    <a:t>.</a:t>
                  </a:r>
                  <a:r>
                    <a:rPr lang="en-US" altLang="zh-CN" sz="1600" dirty="0" smtClean="0">
                      <a:latin typeface="CMR12"/>
                    </a:rPr>
                    <a:t>5, </a:t>
                  </a:r>
                  <a:r>
                    <a:rPr lang="en-US" altLang="zh-CN" sz="1600" dirty="0" smtClean="0">
                      <a:latin typeface="CMMI12"/>
                    </a:rPr>
                    <a:t>S</a:t>
                  </a:r>
                  <a:r>
                    <a:rPr lang="en-US" altLang="zh-CN" sz="1000" dirty="0" smtClean="0">
                      <a:latin typeface="CMMI8"/>
                    </a:rPr>
                    <a:t>h </a:t>
                  </a:r>
                  <a:r>
                    <a:rPr lang="en-US" altLang="zh-CN" sz="1600" dirty="0">
                      <a:latin typeface="CMR12"/>
                    </a:rPr>
                    <a:t>= </a:t>
                  </a:r>
                  <a:r>
                    <a:rPr lang="en-US" altLang="zh-CN" sz="1600" dirty="0" smtClean="0">
                      <a:latin typeface="CMR12"/>
                    </a:rPr>
                    <a:t>-0.6, </a:t>
                  </a:r>
                  <a:r>
                    <a:rPr lang="en-US" altLang="zh-CN" sz="1600" dirty="0">
                      <a:latin typeface="CMMI12"/>
                    </a:rPr>
                    <a:t>E</a:t>
                  </a:r>
                  <a:r>
                    <a:rPr lang="en-US" altLang="zh-CN" sz="1000" dirty="0">
                      <a:latin typeface="CMMI8"/>
                    </a:rPr>
                    <a:t>h </a:t>
                  </a:r>
                  <a:r>
                    <a:rPr lang="en-US" altLang="zh-CN" sz="1600" dirty="0">
                      <a:latin typeface="CMR12"/>
                    </a:rPr>
                    <a:t>= </a:t>
                  </a:r>
                  <a:r>
                    <a:rPr lang="en-US" altLang="zh-CN" sz="1600" dirty="0" smtClean="0">
                      <a:latin typeface="CMR12"/>
                    </a:rPr>
                    <a:t>- 60 </a:t>
                  </a:r>
                  <a:r>
                    <a:rPr lang="en-US" altLang="zh-CN" sz="1600" i="1" dirty="0" smtClean="0">
                      <a:latin typeface="CMR12"/>
                    </a:rPr>
                    <a:t>mV</a:t>
                  </a:r>
                  <a:r>
                    <a:rPr lang="en-US" altLang="zh-CN" sz="1600" dirty="0" smtClean="0">
                      <a:latin typeface="CMR12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a14:m>
                  <a:r>
                    <a:rPr lang="en-US" altLang="zh-CN" sz="1600" dirty="0" smtClean="0">
                      <a:latin typeface="CMR12"/>
                    </a:rPr>
                    <a:t> = 350 </a:t>
                  </a:r>
                  <a:r>
                    <a:rPr lang="en-US" altLang="zh-CN" sz="1600" i="1" dirty="0" smtClean="0">
                      <a:latin typeface="CMR12"/>
                    </a:rPr>
                    <a:t>ms</a:t>
                  </a:r>
                  <a:r>
                    <a:rPr lang="en-US" altLang="zh-CN" sz="1600" dirty="0" smtClean="0">
                      <a:latin typeface="CMR12"/>
                    </a:rPr>
                    <a:t>,</a:t>
                  </a:r>
                </a:p>
                <a:p>
                  <a:r>
                    <a:rPr lang="en-US" altLang="zh-CN" sz="1600" dirty="0" smtClean="0">
                      <a:latin typeface="CMMI12"/>
                    </a:rPr>
                    <a:t>A</a:t>
                  </a:r>
                  <a:r>
                    <a:rPr lang="en-US" altLang="zh-CN" sz="1000" dirty="0" smtClean="0">
                      <a:latin typeface="CMMI8"/>
                    </a:rPr>
                    <a:t>m </a:t>
                  </a:r>
                  <a:r>
                    <a:rPr lang="en-US" altLang="zh-CN" sz="1600" dirty="0">
                      <a:latin typeface="CMR12"/>
                    </a:rPr>
                    <a:t>= 1, </a:t>
                  </a:r>
                  <a:r>
                    <a:rPr lang="en-US" altLang="zh-CN" sz="1600" dirty="0">
                      <a:latin typeface="CMMI12"/>
                    </a:rPr>
                    <a:t>S</a:t>
                  </a:r>
                  <a:r>
                    <a:rPr lang="en-US" altLang="zh-CN" sz="1000" dirty="0">
                      <a:latin typeface="CMMI8"/>
                    </a:rPr>
                    <a:t>m </a:t>
                  </a:r>
                  <a:r>
                    <a:rPr lang="en-US" altLang="zh-CN" sz="1600" dirty="0">
                      <a:latin typeface="CMR12"/>
                    </a:rPr>
                    <a:t>= </a:t>
                  </a:r>
                  <a:r>
                    <a:rPr lang="en-US" altLang="zh-CN" sz="1600" dirty="0" smtClean="0">
                      <a:latin typeface="CMR12"/>
                    </a:rPr>
                    <a:t>0.2, </a:t>
                  </a:r>
                  <a:r>
                    <a:rPr lang="en-US" altLang="zh-CN" sz="1600" dirty="0">
                      <a:latin typeface="CMMI12"/>
                    </a:rPr>
                    <a:t>E</a:t>
                  </a:r>
                  <a:r>
                    <a:rPr lang="en-US" altLang="zh-CN" sz="1000" dirty="0">
                      <a:latin typeface="CMMI8"/>
                    </a:rPr>
                    <a:t>m </a:t>
                  </a:r>
                  <a:r>
                    <a:rPr lang="en-US" altLang="zh-CN" sz="1600" dirty="0">
                      <a:latin typeface="CMR12"/>
                    </a:rPr>
                    <a:t>= </a:t>
                  </a:r>
                  <a:r>
                    <a:rPr lang="en-US" altLang="zh-CN" sz="1600" dirty="0" smtClean="0">
                      <a:latin typeface="CMR12"/>
                    </a:rPr>
                    <a:t>- 40 mV,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a14:m>
                  <a:r>
                    <a:rPr lang="en-US" altLang="zh-CN" sz="1600" dirty="0">
                      <a:latin typeface="CMR12"/>
                    </a:rPr>
                    <a:t> = </a:t>
                  </a:r>
                  <a:r>
                    <a:rPr lang="en-US" altLang="zh-CN" sz="1600" dirty="0" smtClean="0">
                      <a:latin typeface="CMR12"/>
                    </a:rPr>
                    <a:t>2 </a:t>
                  </a:r>
                  <a:r>
                    <a:rPr lang="en-US" altLang="zh-CN" sz="1600" i="1" dirty="0">
                      <a:latin typeface="CMR12"/>
                    </a:rPr>
                    <a:t>ms</a:t>
                  </a:r>
                  <a:r>
                    <a:rPr lang="en-US" altLang="zh-CN" sz="1600" dirty="0" smtClean="0">
                      <a:latin typeface="CMR12"/>
                    </a:rPr>
                    <a:t>.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en-US" altLang="zh-CN" sz="1600" dirty="0">
                      <a:latin typeface="Segoe UI Historic" panose="020B0502040204020203" pitchFamily="34" charset="0"/>
                      <a:ea typeface="Segoe UI Historic" panose="020B0502040204020203" pitchFamily="34" charset="0"/>
                      <a:cs typeface="Segoe UI Historic" panose="020B0502040204020203" pitchFamily="34" charset="0"/>
                    </a:rPr>
                    <a:t>Neuron </a:t>
                  </a:r>
                  <a:r>
                    <a:rPr lang="en-US" altLang="zh-CN" sz="1600" dirty="0" smtClean="0">
                      <a:latin typeface="Segoe UI Historic" panose="020B0502040204020203" pitchFamily="34" charset="0"/>
                      <a:ea typeface="Segoe UI Historic" panose="020B0502040204020203" pitchFamily="34" charset="0"/>
                      <a:cs typeface="Segoe UI Historic" panose="020B0502040204020203" pitchFamily="34" charset="0"/>
                    </a:rPr>
                    <a:t>3&amp;4:</a:t>
                  </a:r>
                  <a:r>
                    <a:rPr lang="en-US" altLang="zh-CN" sz="1600" dirty="0" smtClean="0">
                      <a:latin typeface="CMR12"/>
                    </a:rPr>
                    <a:t> </a:t>
                  </a:r>
                  <a:r>
                    <a:rPr lang="en-US" altLang="zh-CN" sz="1400" dirty="0" smtClean="0">
                      <a:latin typeface="CMMI12"/>
                    </a:rPr>
                    <a:t>G</a:t>
                  </a:r>
                  <a:r>
                    <a:rPr lang="en-US" altLang="zh-CN" sz="900" dirty="0" smtClean="0">
                      <a:latin typeface="CMMI8"/>
                    </a:rPr>
                    <a:t>Na </a:t>
                  </a:r>
                  <a:r>
                    <a:rPr lang="en-US" altLang="zh-CN" sz="1400" dirty="0">
                      <a:latin typeface="CMR12"/>
                    </a:rPr>
                    <a:t>= </a:t>
                  </a:r>
                  <a:r>
                    <a:rPr lang="en-US" altLang="zh-CN" sz="1400" dirty="0" smtClean="0">
                      <a:latin typeface="CMR12"/>
                    </a:rPr>
                    <a:t>0 </a:t>
                  </a:r>
                  <a:r>
                    <a:rPr lang="en-US" altLang="zh-CN" sz="1400" i="1" dirty="0">
                      <a:latin typeface="CMR12"/>
                    </a:rPr>
                    <a:t>uS</a:t>
                  </a:r>
                  <a:r>
                    <a:rPr lang="en-US" altLang="zh-CN" sz="1400" dirty="0">
                      <a:latin typeface="CMR12"/>
                    </a:rPr>
                    <a:t>,</a:t>
                  </a:r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3896" y="2645425"/>
                  <a:ext cx="5225304" cy="1908215"/>
                </a:xfrm>
                <a:prstGeom prst="rect">
                  <a:avLst/>
                </a:prstGeom>
                <a:blipFill>
                  <a:blip r:embed="rId6"/>
                  <a:stretch>
                    <a:fillRect l="-1050" t="-15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9"/>
            <p:cNvSpPr/>
            <p:nvPr/>
          </p:nvSpPr>
          <p:spPr>
            <a:xfrm>
              <a:off x="7423896" y="4663408"/>
              <a:ext cx="4423134" cy="14773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All </a:t>
              </a:r>
              <a:r>
                <a:rPr lang="en-US" altLang="zh-CN" dirty="0" smtClean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synapse: </a:t>
              </a:r>
              <a:r>
                <a:rPr lang="en-US" altLang="zh-CN" sz="1600" dirty="0" smtClean="0">
                  <a:latin typeface="CMMI12"/>
                </a:rPr>
                <a:t>E</a:t>
              </a:r>
              <a:r>
                <a:rPr lang="en-US" altLang="zh-CN" sz="1000" dirty="0" smtClean="0">
                  <a:latin typeface="CMMI8"/>
                </a:rPr>
                <a:t>lo </a:t>
              </a:r>
              <a:r>
                <a:rPr lang="en-US" altLang="zh-CN" sz="1600" dirty="0">
                  <a:latin typeface="CMR12"/>
                </a:rPr>
                <a:t>= </a:t>
              </a:r>
              <a:r>
                <a:rPr lang="en-US" altLang="zh-CN" sz="1600" dirty="0" smtClean="0">
                  <a:latin typeface="CMR12"/>
                </a:rPr>
                <a:t>-60 </a:t>
              </a:r>
              <a:r>
                <a:rPr lang="en-US" altLang="zh-CN" sz="1600" i="1" dirty="0" smtClean="0">
                  <a:latin typeface="CMR12"/>
                </a:rPr>
                <a:t>mV</a:t>
              </a:r>
              <a:r>
                <a:rPr lang="en-US" altLang="zh-CN" sz="1600" dirty="0" smtClean="0">
                  <a:latin typeface="CMR12"/>
                </a:rPr>
                <a:t>, </a:t>
              </a:r>
              <a:r>
                <a:rPr lang="en-US" altLang="zh-CN" sz="1600" dirty="0" smtClean="0">
                  <a:latin typeface="CMMI12"/>
                </a:rPr>
                <a:t>E</a:t>
              </a:r>
              <a:r>
                <a:rPr lang="en-US" altLang="zh-CN" sz="1000" dirty="0" smtClean="0">
                  <a:latin typeface="CMMI8"/>
                </a:rPr>
                <a:t>hi </a:t>
              </a:r>
              <a:r>
                <a:rPr lang="en-US" altLang="zh-CN" sz="1600" dirty="0">
                  <a:latin typeface="CMR12"/>
                </a:rPr>
                <a:t>= - </a:t>
              </a:r>
              <a:r>
                <a:rPr lang="en-US" altLang="zh-CN" sz="1600" dirty="0" smtClean="0">
                  <a:latin typeface="CMR12"/>
                </a:rPr>
                <a:t>40 </a:t>
              </a:r>
              <a:r>
                <a:rPr lang="en-US" altLang="zh-CN" sz="1600" i="1" dirty="0">
                  <a:latin typeface="CMR12"/>
                </a:rPr>
                <a:t>mV</a:t>
              </a:r>
              <a:r>
                <a:rPr lang="en-US" altLang="zh-CN" sz="1600" dirty="0" smtClean="0">
                  <a:latin typeface="CMR12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Synapse 1-&gt;3 &amp; 2-&gt;4: </a:t>
              </a:r>
              <a:r>
                <a:rPr lang="en-US" altLang="zh-CN" sz="1600" dirty="0" smtClean="0">
                  <a:solidFill>
                    <a:prstClr val="black"/>
                  </a:solidFill>
                  <a:latin typeface="CMMI12"/>
                </a:rPr>
                <a:t>g</a:t>
              </a:r>
              <a:r>
                <a:rPr lang="en-US" altLang="zh-CN" sz="1000" dirty="0" smtClean="0">
                  <a:solidFill>
                    <a:prstClr val="black"/>
                  </a:solidFill>
                  <a:latin typeface="CMMI8"/>
                </a:rPr>
                <a:t>Syn</a:t>
              </a:r>
              <a:r>
                <a:rPr lang="en-US" altLang="zh-CN" sz="1000" dirty="0" smtClean="0">
                  <a:latin typeface="CMMI8"/>
                </a:rPr>
                <a:t> </a:t>
              </a:r>
              <a:r>
                <a:rPr lang="en-US" altLang="zh-CN" sz="1600" dirty="0">
                  <a:latin typeface="CMR12"/>
                </a:rPr>
                <a:t>= 2 </a:t>
              </a:r>
              <a:r>
                <a:rPr lang="en-US" altLang="zh-CN" sz="1600" i="1" dirty="0">
                  <a:latin typeface="CMR12"/>
                </a:rPr>
                <a:t>nF </a:t>
              </a:r>
              <a:r>
                <a:rPr lang="en-US" altLang="zh-CN" sz="1400" dirty="0">
                  <a:latin typeface="CMMI12"/>
                </a:rPr>
                <a:t>E</a:t>
              </a:r>
              <a:r>
                <a:rPr lang="en-US" altLang="zh-CN" sz="900" dirty="0">
                  <a:latin typeface="CMMI8"/>
                </a:rPr>
                <a:t>s </a:t>
              </a:r>
              <a:r>
                <a:rPr lang="en-US" altLang="zh-CN" sz="1400" dirty="0">
                  <a:latin typeface="CMR12"/>
                </a:rPr>
                <a:t>= - 40 </a:t>
              </a:r>
              <a:r>
                <a:rPr lang="en-US" altLang="zh-CN" sz="1400" i="1" dirty="0" smtClean="0">
                  <a:latin typeface="CMR12"/>
                </a:rPr>
                <a:t>mV.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dirty="0" smtClean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Synapse </a:t>
              </a:r>
              <a:r>
                <a:rPr lang="en-US" altLang="zh-CN" sz="1600" dirty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3-&gt;2 &amp; 4-&gt;1: </a:t>
              </a:r>
              <a:r>
                <a:rPr lang="en-US" altLang="zh-CN" sz="1600" dirty="0" smtClean="0">
                  <a:solidFill>
                    <a:prstClr val="black"/>
                  </a:solidFill>
                  <a:latin typeface="CMMI12"/>
                </a:rPr>
                <a:t>g</a:t>
              </a:r>
              <a:r>
                <a:rPr lang="en-US" altLang="zh-CN" sz="1000" dirty="0" smtClean="0">
                  <a:solidFill>
                    <a:prstClr val="black"/>
                  </a:solidFill>
                  <a:latin typeface="CMMI8"/>
                </a:rPr>
                <a:t>Syn</a:t>
              </a:r>
              <a:r>
                <a:rPr lang="en-US" altLang="zh-CN" sz="1000" dirty="0" smtClean="0">
                  <a:latin typeface="CMMI8"/>
                </a:rPr>
                <a:t> </a:t>
              </a:r>
              <a:r>
                <a:rPr lang="en-US" altLang="zh-CN" sz="1600" dirty="0">
                  <a:latin typeface="CMR12"/>
                </a:rPr>
                <a:t>= 2 </a:t>
              </a:r>
              <a:r>
                <a:rPr lang="en-US" altLang="zh-CN" sz="1600" i="1" dirty="0">
                  <a:latin typeface="CMR12"/>
                </a:rPr>
                <a:t>nF </a:t>
              </a:r>
              <a:r>
                <a:rPr lang="en-US" altLang="zh-CN" sz="1400" dirty="0" smtClean="0">
                  <a:latin typeface="CMMI12"/>
                </a:rPr>
                <a:t>E</a:t>
              </a:r>
              <a:r>
                <a:rPr lang="en-US" altLang="zh-CN" sz="900" dirty="0" smtClean="0">
                  <a:latin typeface="CMMI8"/>
                </a:rPr>
                <a:t>s </a:t>
              </a:r>
              <a:r>
                <a:rPr lang="en-US" altLang="zh-CN" sz="1400" dirty="0">
                  <a:latin typeface="CMR12"/>
                </a:rPr>
                <a:t>= - 70 </a:t>
              </a:r>
              <a:r>
                <a:rPr lang="en-US" altLang="zh-CN" sz="1400" i="1" dirty="0">
                  <a:latin typeface="CMR12"/>
                </a:rPr>
                <a:t>mV</a:t>
              </a:r>
              <a:r>
                <a:rPr lang="en-US" altLang="zh-CN" sz="1400" dirty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</a:t>
              </a:r>
              <a:endParaRPr lang="zh-CN" altLang="en-US" sz="1600" dirty="0"/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Synapse </a:t>
              </a:r>
              <a:r>
                <a:rPr lang="en-US" altLang="zh-CN" sz="1600" dirty="0" smtClean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1-</a:t>
              </a:r>
              <a:r>
                <a:rPr lang="en-US" altLang="zh-CN" sz="1600" dirty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&gt;2 &amp; </a:t>
              </a:r>
              <a:r>
                <a:rPr lang="en-US" altLang="zh-CN" sz="1600" dirty="0" smtClean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2-</a:t>
              </a:r>
              <a:r>
                <a:rPr lang="en-US" altLang="zh-CN" sz="1600" dirty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&gt;1: </a:t>
              </a:r>
              <a:r>
                <a:rPr lang="en-US" altLang="zh-CN" sz="1600" dirty="0" smtClean="0">
                  <a:solidFill>
                    <a:prstClr val="black"/>
                  </a:solidFill>
                  <a:latin typeface="CMMI12"/>
                </a:rPr>
                <a:t>g</a:t>
              </a:r>
              <a:r>
                <a:rPr lang="en-US" altLang="zh-CN" sz="1000" dirty="0" smtClean="0">
                  <a:solidFill>
                    <a:prstClr val="black"/>
                  </a:solidFill>
                  <a:latin typeface="CMMI8"/>
                </a:rPr>
                <a:t>Syn</a:t>
              </a:r>
              <a:r>
                <a:rPr lang="en-US" altLang="zh-CN" sz="1000" dirty="0" smtClean="0">
                  <a:latin typeface="CMMI8"/>
                </a:rPr>
                <a:t> </a:t>
              </a:r>
              <a:r>
                <a:rPr lang="en-US" altLang="zh-CN" sz="1600" dirty="0">
                  <a:latin typeface="CMR12"/>
                </a:rPr>
                <a:t>= </a:t>
              </a:r>
              <a:r>
                <a:rPr lang="en-US" altLang="zh-CN" sz="1600" dirty="0" smtClean="0">
                  <a:solidFill>
                    <a:prstClr val="black"/>
                  </a:solidFill>
                  <a:latin typeface="CMMI12"/>
                </a:rPr>
                <a:t>G</a:t>
              </a:r>
              <a:r>
                <a:rPr lang="en-US" altLang="zh-CN" sz="1000" dirty="0">
                  <a:solidFill>
                    <a:prstClr val="black"/>
                  </a:solidFill>
                  <a:latin typeface="CMMI8"/>
                </a:rPr>
                <a:t>w</a:t>
              </a:r>
              <a:r>
                <a:rPr lang="en-US" altLang="zh-CN" sz="1000" dirty="0" smtClean="0">
                  <a:solidFill>
                    <a:prstClr val="black"/>
                  </a:solidFill>
                  <a:latin typeface="CMMI8"/>
                </a:rPr>
                <a:t>     </a:t>
              </a:r>
              <a:r>
                <a:rPr lang="en-US" altLang="zh-CN" sz="1400" dirty="0" smtClean="0">
                  <a:latin typeface="CMMI12"/>
                </a:rPr>
                <a:t>E</a:t>
              </a:r>
              <a:r>
                <a:rPr lang="en-US" altLang="zh-CN" sz="900" dirty="0" smtClean="0">
                  <a:latin typeface="CMMI8"/>
                </a:rPr>
                <a:t>s </a:t>
              </a:r>
              <a:r>
                <a:rPr lang="en-US" altLang="zh-CN" sz="1400" dirty="0">
                  <a:latin typeface="CMR12"/>
                </a:rPr>
                <a:t>= - </a:t>
              </a:r>
              <a:r>
                <a:rPr lang="en-US" altLang="zh-CN" sz="1400" dirty="0" smtClean="0">
                  <a:latin typeface="CMR12"/>
                </a:rPr>
                <a:t>40 </a:t>
              </a:r>
              <a:r>
                <a:rPr lang="en-US" altLang="zh-CN" sz="1400" i="1" dirty="0">
                  <a:latin typeface="CMR12"/>
                </a:rPr>
                <a:t>mV</a:t>
              </a:r>
              <a:r>
                <a:rPr lang="en-US" altLang="zh-CN" sz="1400" dirty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</a:t>
              </a:r>
              <a:endParaRPr lang="zh-CN" altLang="en-US" sz="1600" dirty="0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286870" y="490494"/>
            <a:ext cx="2079415" cy="5674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 smtClean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General equations: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86870" y="1100959"/>
                <a:ext cx="6205313" cy="6140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𝑑𝑉</m:t>
                          </m:r>
                        </m:num>
                        <m:den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𝑦𝑛</m:t>
                              </m:r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</m:nary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𝑁𝑎</m:t>
                          </m:r>
                        </m:sub>
                      </m:sSub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𝑁𝑎</m:t>
                              </m:r>
                            </m:sub>
                          </m:sSub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𝑎𝑝𝑝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0" y="1100959"/>
                <a:ext cx="6205313" cy="614079"/>
              </a:xfrm>
              <a:prstGeom prst="rect">
                <a:avLst/>
              </a:prstGeom>
              <a:blipFill>
                <a:blip r:embed="rId7"/>
                <a:stretch>
                  <a:fillRect t="-117000" b="-169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286870" y="1715038"/>
                <a:ext cx="3958456" cy="10822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𝑦𝑛</m:t>
                          </m:r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               0, </m:t>
                                </m:r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𝑝𝑟𝑒</m:t>
                                    </m:r>
                                  </m:sub>
                                </m:s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𝑙𝑜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𝑦𝑛</m:t>
                                    </m:r>
                                    <m:r>
                                      <a:rPr lang="zh-CN" altLang="en-US" sz="14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f>
                                  <m:fPr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𝑝𝑟𝑒</m:t>
                                        </m:r>
                                      </m:sub>
                                    </m:sSub>
                                    <m:r>
                                      <a:rPr lang="zh-CN" altLang="en-US" sz="140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𝑙𝑜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h𝑖</m:t>
                                        </m:r>
                                      </m:sub>
                                    </m:sSub>
                                    <m:r>
                                      <a:rPr lang="zh-CN" altLang="en-US" sz="140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𝑙𝑜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𝑙𝑜</m:t>
                                    </m:r>
                                  </m:sub>
                                </m:s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𝑝𝑟𝑒</m:t>
                                    </m:r>
                                  </m:sub>
                                </m:s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h𝑖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i="0">
                                        <a:latin typeface="Cambria Math" panose="02040503050406030204" pitchFamily="18" charset="0"/>
                                      </a:rPr>
                                      <m:t>          </m:t>
                                    </m:r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zh-CN" altLang="en-US" sz="14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h𝑖</m:t>
                                    </m:r>
                                  </m:sub>
                                </m:s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𝑝𝑟𝑒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0" y="1715038"/>
                <a:ext cx="3958456" cy="10822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286870" y="3512636"/>
                <a:ext cx="2757486" cy="5697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140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zh-CN" altLang="en-US" sz="1400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zh-CN" altLang="en-US" sz="1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zh-CN" altLang="en-US" sz="1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0" y="3512636"/>
                <a:ext cx="2757486" cy="56970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286870" y="2863376"/>
            <a:ext cx="6351350" cy="630942"/>
            <a:chOff x="286870" y="3560140"/>
            <a:chExt cx="6351350" cy="6309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/>
                <p:cNvSpPr/>
                <p:nvPr/>
              </p:nvSpPr>
              <p:spPr>
                <a:xfrm>
                  <a:off x="286870" y="3608987"/>
                  <a:ext cx="3318152" cy="54091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zh-CN" alt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1400" i="1">
                                <a:latin typeface="Cambria Math" panose="02040503050406030204" pitchFamily="18" charset="0"/>
                              </a:rPr>
                              <m:t>𝑑𝑚</m:t>
                            </m:r>
                          </m:num>
                          <m:den>
                            <m:r>
                              <a:rPr lang="zh-CN" altLang="en-US" sz="14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zh-CN" altLang="en-US" sz="1400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CN" alt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sub>
                            </m:s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1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  <m:r>
                          <a:rPr lang="zh-CN" altLang="en-US" sz="14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f>
                          <m:fPr>
                            <m:ctrlPr>
                              <a:rPr lang="zh-CN" alt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1400" i="1">
                                <a:latin typeface="Cambria Math" panose="02040503050406030204" pitchFamily="18" charset="0"/>
                              </a:rPr>
                              <m:t>𝑑h</m:t>
                            </m:r>
                          </m:num>
                          <m:den>
                            <m:r>
                              <a:rPr lang="zh-CN" altLang="en-US" sz="14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zh-CN" altLang="en-US" sz="1400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CN" alt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sub>
                            </m:s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num>
                          <m:den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22" name="Rectangle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870" y="3608987"/>
                  <a:ext cx="3318152" cy="540917"/>
                </a:xfrm>
                <a:prstGeom prst="rect">
                  <a:avLst/>
                </a:prstGeom>
                <a:blipFill>
                  <a:blip r:embed="rId10"/>
                  <a:stretch>
                    <a:fillRect b="-56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/>
                <p:cNvSpPr/>
                <p:nvPr/>
              </p:nvSpPr>
              <p:spPr>
                <a:xfrm>
                  <a:off x="4304248" y="3560140"/>
                  <a:ext cx="2333972" cy="6309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400" dirty="0" smtClean="0">
                      <a:latin typeface="Segoe UI Historic" panose="020B0502040204020203" pitchFamily="34" charset="0"/>
                      <a:ea typeface="Segoe UI Historic" panose="020B0502040204020203" pitchFamily="34" charset="0"/>
                      <a:cs typeface="Segoe UI Historic" panose="020B0502040204020203" pitchFamily="34" charset="0"/>
                    </a:rPr>
                    <a:t>As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a14:m>
                  <a:r>
                    <a:rPr lang="en-US" altLang="zh-CN" sz="1400" dirty="0" smtClean="0">
                      <a:latin typeface="Segoe UI Historic" panose="020B0502040204020203" pitchFamily="34" charset="0"/>
                      <a:ea typeface="Segoe UI Historic" panose="020B0502040204020203" pitchFamily="34" charset="0"/>
                      <a:cs typeface="Segoe UI Historic" panose="020B0502040204020203" pitchFamily="34" charset="0"/>
                    </a:rPr>
                    <a:t> is small 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a14:m>
                  <a:r>
                    <a:rPr lang="en-US" altLang="zh-CN" sz="1400" dirty="0" smtClean="0"/>
                    <a:t>&lt;&lt;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a14:m>
                  <a:r>
                    <a:rPr lang="en-US" altLang="zh-CN" sz="1400" dirty="0" smtClean="0"/>
                    <a:t>,</a:t>
                  </a:r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1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zh-CN" altLang="en-US" sz="1400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) 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4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4248" y="3560140"/>
                  <a:ext cx="2333972" cy="630942"/>
                </a:xfrm>
                <a:prstGeom prst="rect">
                  <a:avLst/>
                </a:prstGeom>
                <a:blipFill>
                  <a:blip r:embed="rId11"/>
                  <a:stretch>
                    <a:fillRect l="-783" t="-38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3252651" y="3547150"/>
                <a:ext cx="3778407" cy="5307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CN" altLang="en-US" sz="140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)∙</m:t>
                      </m:r>
                      <m:rad>
                        <m:radPr>
                          <m:degHide m:val="on"/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zh-CN" altLang="en-US" sz="1400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zh-CN" altLang="en-US" sz="1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zh-CN" altLang="en-US" sz="1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rad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651" y="3547150"/>
                <a:ext cx="3778407" cy="53072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286870" y="5160475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 smtClean="0">
                <a:solidFill>
                  <a:srgbClr val="222222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The </a:t>
            </a:r>
            <a:r>
              <a:rPr lang="en-US" altLang="zh-CN" sz="1400" dirty="0">
                <a:solidFill>
                  <a:srgbClr val="222222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v-nullcline is the collection of </a:t>
            </a:r>
            <a:r>
              <a:rPr lang="en-US" altLang="zh-CN" sz="1400" dirty="0" smtClean="0">
                <a:solidFill>
                  <a:srgbClr val="222222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(</a:t>
            </a:r>
            <a:r>
              <a:rPr lang="en-US" altLang="zh-CN" sz="1400" i="1" dirty="0" smtClean="0">
                <a:solidFill>
                  <a:srgbClr val="222222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v</a:t>
            </a:r>
            <a:r>
              <a:rPr lang="en-US" altLang="zh-CN" sz="1400" dirty="0" smtClean="0">
                <a:solidFill>
                  <a:srgbClr val="222222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, </a:t>
            </a:r>
            <a:r>
              <a:rPr lang="en-US" altLang="zh-CN" sz="1400" i="1" dirty="0" smtClean="0">
                <a:solidFill>
                  <a:srgbClr val="222222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h</a:t>
            </a:r>
            <a:r>
              <a:rPr lang="en-US" altLang="zh-CN" sz="1400" dirty="0">
                <a:solidFill>
                  <a:srgbClr val="222222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) points where </a:t>
            </a:r>
            <a:r>
              <a:rPr lang="en-US" altLang="zh-CN" sz="1400" i="1" dirty="0" smtClean="0">
                <a:solidFill>
                  <a:srgbClr val="222222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f(v</a:t>
            </a:r>
            <a:r>
              <a:rPr lang="en-US" altLang="zh-CN" sz="1400" dirty="0" smtClean="0">
                <a:solidFill>
                  <a:srgbClr val="222222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, </a:t>
            </a:r>
            <a:r>
              <a:rPr lang="en-US" altLang="zh-CN" sz="1400" i="1" dirty="0" smtClean="0">
                <a:solidFill>
                  <a:srgbClr val="222222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h</a:t>
            </a:r>
            <a:r>
              <a:rPr lang="en-US" altLang="zh-CN" sz="1400" dirty="0">
                <a:solidFill>
                  <a:srgbClr val="222222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)=</a:t>
            </a:r>
            <a:r>
              <a:rPr lang="en-US" altLang="zh-CN" sz="1400" dirty="0" smtClean="0">
                <a:solidFill>
                  <a:srgbClr val="222222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0:</a:t>
            </a:r>
            <a:endParaRPr lang="zh-CN" altLang="en-US" sz="1400" dirty="0">
              <a:latin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86870" y="4265167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 smtClean="0">
                <a:solidFill>
                  <a:srgbClr val="222222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The </a:t>
            </a:r>
            <a:r>
              <a:rPr lang="en-US" altLang="zh-CN" sz="1400" dirty="0">
                <a:solidFill>
                  <a:srgbClr val="222222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h-nullcline is the collection of (</a:t>
            </a:r>
            <a:r>
              <a:rPr lang="en-US" altLang="zh-CN" sz="1400" i="1" dirty="0">
                <a:solidFill>
                  <a:srgbClr val="222222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v</a:t>
            </a:r>
            <a:r>
              <a:rPr lang="en-US" altLang="zh-CN" sz="1400" dirty="0" smtClean="0">
                <a:solidFill>
                  <a:srgbClr val="222222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, </a:t>
            </a:r>
            <a:r>
              <a:rPr lang="en-US" altLang="zh-CN" sz="1400" i="1" dirty="0" smtClean="0">
                <a:solidFill>
                  <a:srgbClr val="222222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h</a:t>
            </a:r>
            <a:r>
              <a:rPr lang="en-US" altLang="zh-CN" sz="1400" dirty="0">
                <a:solidFill>
                  <a:srgbClr val="222222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) points where </a:t>
            </a:r>
            <a:r>
              <a:rPr lang="en-US" altLang="zh-CN" sz="1400" i="1" dirty="0">
                <a:solidFill>
                  <a:srgbClr val="222222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</a:t>
            </a:r>
            <a:r>
              <a:rPr lang="en-US" altLang="zh-CN" sz="1400" dirty="0">
                <a:solidFill>
                  <a:srgbClr val="222222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(</a:t>
            </a:r>
            <a:r>
              <a:rPr lang="en-US" altLang="zh-CN" sz="1400" i="1" dirty="0">
                <a:solidFill>
                  <a:srgbClr val="222222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v</a:t>
            </a:r>
            <a:r>
              <a:rPr lang="en-US" altLang="zh-CN" sz="1400" dirty="0" smtClean="0">
                <a:solidFill>
                  <a:srgbClr val="222222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, </a:t>
            </a:r>
            <a:r>
              <a:rPr lang="en-US" altLang="zh-CN" sz="1400" i="1" dirty="0" smtClean="0">
                <a:solidFill>
                  <a:srgbClr val="222222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h</a:t>
            </a:r>
            <a:r>
              <a:rPr lang="en-US" altLang="zh-CN" sz="1400" dirty="0">
                <a:solidFill>
                  <a:srgbClr val="222222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)=</a:t>
            </a:r>
            <a:r>
              <a:rPr lang="en-US" altLang="zh-CN" sz="1400" dirty="0" smtClean="0">
                <a:solidFill>
                  <a:srgbClr val="222222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0:</a:t>
            </a:r>
            <a:endParaRPr lang="zh-CN" altLang="en-US" sz="1400" dirty="0">
              <a:latin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523902" y="4646920"/>
                <a:ext cx="1350563" cy="4026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i="1" dirty="0" smtClean="0">
                    <a:solidFill>
                      <a:srgbClr val="222222"/>
                    </a:solidFill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g</a:t>
                </a:r>
                <a:r>
                  <a:rPr lang="en-US" altLang="zh-CN" sz="1400" dirty="0">
                    <a:solidFill>
                      <a:srgbClr val="222222"/>
                    </a:solidFill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(</a:t>
                </a:r>
                <a:r>
                  <a:rPr lang="en-US" altLang="zh-CN" sz="1400" i="1" dirty="0">
                    <a:solidFill>
                      <a:srgbClr val="222222"/>
                    </a:solidFill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v</a:t>
                </a:r>
                <a:r>
                  <a:rPr lang="en-US" altLang="zh-CN" sz="1400" dirty="0">
                    <a:solidFill>
                      <a:srgbClr val="222222"/>
                    </a:solidFill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, </a:t>
                </a:r>
                <a:r>
                  <a:rPr lang="en-US" altLang="zh-CN" sz="1400" i="1" dirty="0">
                    <a:solidFill>
                      <a:srgbClr val="222222"/>
                    </a:solidFill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h</a:t>
                </a:r>
                <a:r>
                  <a:rPr lang="en-US" altLang="zh-CN" sz="1400" dirty="0">
                    <a:solidFill>
                      <a:srgbClr val="222222"/>
                    </a:solidFill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)=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 dirty="0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Segoe UI Historic" panose="020B0502040204020203" pitchFamily="34" charset="0"/>
                            <a:cs typeface="Segoe UI Historic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CN" sz="1400" b="0" i="1" dirty="0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Segoe UI Historic" panose="020B0502040204020203" pitchFamily="34" charset="0"/>
                            <a:cs typeface="Segoe UI Historic" panose="020B0502040204020203" pitchFamily="34" charset="0"/>
                          </a:rPr>
                          <m:t>𝑑h</m:t>
                        </m:r>
                      </m:num>
                      <m:den>
                        <m:r>
                          <a:rPr lang="en-US" altLang="zh-CN" sz="1400" b="0" i="1" dirty="0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Segoe UI Historic" panose="020B0502040204020203" pitchFamily="34" charset="0"/>
                            <a:cs typeface="Segoe UI Historic" panose="020B0502040204020203" pitchFamily="34" charset="0"/>
                          </a:rPr>
                          <m:t>𝑑𝑡</m:t>
                        </m:r>
                      </m:den>
                    </m:f>
                    <m:r>
                      <a:rPr lang="en-US" altLang="zh-CN" sz="1400" b="0" i="1" dirty="0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rPr>
                      <m:t>=0</m:t>
                    </m:r>
                  </m:oMath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02" y="4646920"/>
                <a:ext cx="1350563" cy="402611"/>
              </a:xfrm>
              <a:prstGeom prst="rect">
                <a:avLst/>
              </a:prstGeom>
              <a:blipFill>
                <a:blip r:embed="rId13"/>
                <a:stretch>
                  <a:fillRect l="-1357"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/>
          <p:cNvCxnSpPr/>
          <p:nvPr/>
        </p:nvCxnSpPr>
        <p:spPr>
          <a:xfrm>
            <a:off x="1906922" y="4861387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461084" y="4605435"/>
                <a:ext cx="3233642" cy="477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CN" altLang="en-US" sz="140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140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zh-CN" altLang="en-US" sz="1400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zh-CN" altLang="en-US" sz="1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zh-CN" altLang="en-US" sz="1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084" y="4605435"/>
                <a:ext cx="3233642" cy="477375"/>
              </a:xfrm>
              <a:prstGeom prst="rect">
                <a:avLst/>
              </a:prstGeom>
              <a:blipFill>
                <a:blip r:embed="rId14"/>
                <a:stretch>
                  <a:fillRect l="-943" b="-88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519611" y="5537848"/>
                <a:ext cx="1251176" cy="4026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i="1" dirty="0" smtClean="0">
                    <a:solidFill>
                      <a:srgbClr val="222222"/>
                    </a:solidFill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f(v</a:t>
                </a:r>
                <a:r>
                  <a:rPr lang="en-US" altLang="zh-CN" sz="1400" dirty="0">
                    <a:solidFill>
                      <a:srgbClr val="222222"/>
                    </a:solidFill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, </a:t>
                </a:r>
                <a:r>
                  <a:rPr lang="en-US" altLang="zh-CN" sz="1400" i="1" dirty="0">
                    <a:solidFill>
                      <a:srgbClr val="222222"/>
                    </a:solidFill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h</a:t>
                </a:r>
                <a:r>
                  <a:rPr lang="en-US" altLang="zh-CN" sz="1400" dirty="0">
                    <a:solidFill>
                      <a:srgbClr val="222222"/>
                    </a:solidFill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 dirty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Segoe UI Historic" panose="020B0502040204020203" pitchFamily="34" charset="0"/>
                            <a:cs typeface="Segoe UI Historic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CN" sz="1400" i="1" dirty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Segoe UI Historic" panose="020B0502040204020203" pitchFamily="34" charset="0"/>
                            <a:cs typeface="Segoe UI Historic" panose="020B0502040204020203" pitchFamily="34" charset="0"/>
                          </a:rPr>
                          <m:t>𝑑</m:t>
                        </m:r>
                        <m:r>
                          <a:rPr lang="en-US" altLang="zh-CN" sz="1400" b="0" i="1" dirty="0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Segoe UI Historic" panose="020B0502040204020203" pitchFamily="34" charset="0"/>
                            <a:cs typeface="Segoe UI Historic" panose="020B0502040204020203" pitchFamily="34" charset="0"/>
                          </a:rPr>
                          <m:t>𝑉</m:t>
                        </m:r>
                      </m:num>
                      <m:den>
                        <m:r>
                          <a:rPr lang="en-US" altLang="zh-CN" sz="1400" i="1" dirty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Segoe UI Historic" panose="020B0502040204020203" pitchFamily="34" charset="0"/>
                            <a:cs typeface="Segoe UI Historic" panose="020B0502040204020203" pitchFamily="34" charset="0"/>
                          </a:rPr>
                          <m:t>𝑑𝑡</m:t>
                        </m:r>
                      </m:den>
                    </m:f>
                    <m:r>
                      <a:rPr lang="en-US" altLang="zh-CN" sz="1400" i="1" dirty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rPr>
                      <m:t>=0</m:t>
                    </m:r>
                  </m:oMath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11" y="5537848"/>
                <a:ext cx="1251176" cy="402611"/>
              </a:xfrm>
              <a:prstGeom prst="rect">
                <a:avLst/>
              </a:prstGeom>
              <a:blipFill>
                <a:blip r:embed="rId15"/>
                <a:stretch>
                  <a:fillRect l="-1463"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/>
          <p:cNvCxnSpPr/>
          <p:nvPr/>
        </p:nvCxnSpPr>
        <p:spPr>
          <a:xfrm>
            <a:off x="1935474" y="5765878"/>
            <a:ext cx="400096" cy="349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430755" y="6036950"/>
                <a:ext cx="6348533" cy="577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40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zh-CN" altLang="en-US" sz="1400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zh-CN" altLang="en-US" sz="1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zh-CN" altLang="en-US" sz="1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zh-CN" altLang="en-US" sz="1400">
                              <a:latin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zh-CN" altLang="en-US" sz="1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𝑦𝑛</m:t>
                                  </m:r>
                                  <m:r>
                                    <a:rPr lang="zh-CN" altLang="en-US" sz="14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sz="140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d>
                                <m:d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zh-CN" altLang="en-US" sz="14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sz="1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d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𝑎𝑝𝑝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𝑁𝑎</m:t>
                              </m:r>
                            </m:sub>
                          </m:sSub>
                          <m:r>
                            <a:rPr lang="zh-CN" altLang="en-US" sz="140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𝑁𝑎</m:t>
                                  </m:r>
                                </m:sub>
                              </m:sSub>
                              <m:r>
                                <a:rPr lang="zh-CN" altLang="en-US" sz="1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55" y="6036950"/>
                <a:ext cx="6348533" cy="57791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603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7682752" y="253453"/>
            <a:ext cx="4133850" cy="2667000"/>
            <a:chOff x="7682752" y="253453"/>
            <a:chExt cx="4133850" cy="2667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2752" y="253453"/>
              <a:ext cx="4133850" cy="2667000"/>
            </a:xfrm>
            <a:prstGeom prst="rect">
              <a:avLst/>
            </a:prstGeom>
          </p:spPr>
        </p:pic>
        <p:cxnSp>
          <p:nvCxnSpPr>
            <p:cNvPr id="5" name="Straight Arrow Connector 4"/>
            <p:cNvCxnSpPr/>
            <p:nvPr/>
          </p:nvCxnSpPr>
          <p:spPr>
            <a:xfrm flipH="1">
              <a:off x="9032708" y="499712"/>
              <a:ext cx="470256" cy="3019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9894639" y="499712"/>
              <a:ext cx="473861" cy="3019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9577623" y="253453"/>
                  <a:ext cx="22955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7623" y="253453"/>
                  <a:ext cx="22955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1053" r="-18421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9585041" y="932533"/>
                  <a:ext cx="309597" cy="2462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5041" y="932533"/>
                  <a:ext cx="309597" cy="246259"/>
                </a:xfrm>
                <a:prstGeom prst="rect">
                  <a:avLst/>
                </a:prstGeom>
                <a:blipFill>
                  <a:blip r:embed="rId5"/>
                  <a:stretch>
                    <a:fillRect l="-21569" r="-7843" b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/>
          <p:cNvGrpSpPr/>
          <p:nvPr/>
        </p:nvGrpSpPr>
        <p:grpSpPr>
          <a:xfrm>
            <a:off x="7423896" y="2645425"/>
            <a:ext cx="5225304" cy="3495311"/>
            <a:chOff x="7423896" y="2645425"/>
            <a:chExt cx="5225304" cy="34953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7423896" y="2645425"/>
                  <a:ext cx="5225304" cy="190821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dirty="0" smtClean="0">
                      <a:latin typeface="Segoe UI Historic" panose="020B0502040204020203" pitchFamily="34" charset="0"/>
                      <a:ea typeface="Segoe UI Historic" panose="020B0502040204020203" pitchFamily="34" charset="0"/>
                      <a:cs typeface="Segoe UI Historic" panose="020B0502040204020203" pitchFamily="34" charset="0"/>
                    </a:rPr>
                    <a:t>All neurons: </a:t>
                  </a:r>
                  <a:r>
                    <a:rPr lang="en-US" altLang="zh-CN" sz="1600" dirty="0" smtClean="0">
                      <a:latin typeface="CMMI12"/>
                    </a:rPr>
                    <a:t>C</a:t>
                  </a:r>
                  <a:r>
                    <a:rPr lang="en-US" altLang="zh-CN" sz="1000" dirty="0" smtClean="0">
                      <a:latin typeface="CMMI8"/>
                    </a:rPr>
                    <a:t>m </a:t>
                  </a:r>
                  <a:r>
                    <a:rPr lang="en-US" altLang="zh-CN" sz="1600" dirty="0">
                      <a:latin typeface="CMR12"/>
                    </a:rPr>
                    <a:t>= </a:t>
                  </a:r>
                  <a:r>
                    <a:rPr lang="en-US" altLang="zh-CN" sz="1600" dirty="0" smtClean="0">
                      <a:latin typeface="CMR12"/>
                    </a:rPr>
                    <a:t>5 </a:t>
                  </a:r>
                  <a:r>
                    <a:rPr lang="en-US" altLang="zh-CN" sz="1600" i="1" dirty="0" smtClean="0">
                      <a:latin typeface="CMR12"/>
                    </a:rPr>
                    <a:t>nF</a:t>
                  </a:r>
                  <a:r>
                    <a:rPr lang="en-US" altLang="zh-CN" sz="1600" dirty="0" smtClean="0">
                      <a:latin typeface="CMR12"/>
                    </a:rPr>
                    <a:t>, </a:t>
                  </a:r>
                  <a:r>
                    <a:rPr lang="en-US" altLang="zh-CN" sz="1600" dirty="0">
                      <a:latin typeface="CMMI12"/>
                    </a:rPr>
                    <a:t>G</a:t>
                  </a:r>
                  <a:r>
                    <a:rPr lang="en-US" altLang="zh-CN" sz="1000" dirty="0">
                      <a:latin typeface="CMMI8"/>
                    </a:rPr>
                    <a:t>m </a:t>
                  </a:r>
                  <a:r>
                    <a:rPr lang="en-US" altLang="zh-CN" sz="1600" dirty="0">
                      <a:latin typeface="CMR12"/>
                    </a:rPr>
                    <a:t>= </a:t>
                  </a:r>
                  <a:r>
                    <a:rPr lang="en-US" altLang="zh-CN" sz="1600" dirty="0" smtClean="0">
                      <a:latin typeface="CMR12"/>
                    </a:rPr>
                    <a:t>1 </a:t>
                  </a:r>
                  <a:r>
                    <a:rPr lang="en-US" altLang="zh-CN" sz="1600" i="1" dirty="0" smtClean="0">
                      <a:latin typeface="CMR12"/>
                    </a:rPr>
                    <a:t>uS</a:t>
                  </a:r>
                  <a:r>
                    <a:rPr lang="en-US" altLang="zh-CN" sz="1600" dirty="0" smtClean="0">
                      <a:latin typeface="CMR12"/>
                    </a:rPr>
                    <a:t>, </a:t>
                  </a:r>
                  <a:r>
                    <a:rPr lang="en-US" altLang="zh-CN" sz="1600" dirty="0">
                      <a:latin typeface="CMMI12"/>
                    </a:rPr>
                    <a:t>E</a:t>
                  </a:r>
                  <a:r>
                    <a:rPr lang="en-US" altLang="zh-CN" sz="1000" dirty="0">
                      <a:latin typeface="CMMI8"/>
                    </a:rPr>
                    <a:t>r </a:t>
                  </a:r>
                  <a:r>
                    <a:rPr lang="en-US" altLang="zh-CN" sz="1600" dirty="0">
                      <a:latin typeface="CMR12"/>
                    </a:rPr>
                    <a:t>= </a:t>
                  </a:r>
                  <a:r>
                    <a:rPr lang="en-US" altLang="zh-CN" sz="1600" dirty="0" smtClean="0">
                      <a:latin typeface="CMR12"/>
                    </a:rPr>
                    <a:t>- 60 </a:t>
                  </a:r>
                  <a:r>
                    <a:rPr lang="en-US" altLang="zh-CN" sz="1600" i="1" dirty="0" smtClean="0">
                      <a:latin typeface="CMR12"/>
                    </a:rPr>
                    <a:t>mV</a:t>
                  </a:r>
                  <a:r>
                    <a:rPr lang="en-US" altLang="zh-CN" sz="1600" dirty="0" smtClean="0">
                      <a:latin typeface="CMR12"/>
                    </a:rPr>
                    <a:t>.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en-US" altLang="zh-CN" dirty="0" smtClean="0">
                      <a:latin typeface="Segoe UI Historic" panose="020B0502040204020203" pitchFamily="34" charset="0"/>
                      <a:ea typeface="Segoe UI Historic" panose="020B0502040204020203" pitchFamily="34" charset="0"/>
                      <a:cs typeface="Segoe UI Historic" panose="020B0502040204020203" pitchFamily="34" charset="0"/>
                    </a:rPr>
                    <a:t>Neuron 1&amp;2:</a:t>
                  </a:r>
                  <a:r>
                    <a:rPr lang="en-US" altLang="zh-CN" dirty="0" smtClean="0">
                      <a:latin typeface="CMR12"/>
                    </a:rPr>
                    <a:t> </a:t>
                  </a:r>
                  <a:r>
                    <a:rPr lang="en-US" altLang="zh-CN" sz="1600" dirty="0" smtClean="0">
                      <a:latin typeface="CMMI12"/>
                    </a:rPr>
                    <a:t>G</a:t>
                  </a:r>
                  <a:r>
                    <a:rPr lang="en-US" altLang="zh-CN" sz="1000" dirty="0" smtClean="0">
                      <a:latin typeface="CMMI8"/>
                    </a:rPr>
                    <a:t>Na </a:t>
                  </a:r>
                  <a:r>
                    <a:rPr lang="en-US" altLang="zh-CN" sz="1600" dirty="0" smtClean="0">
                      <a:latin typeface="CMR12"/>
                    </a:rPr>
                    <a:t>= 1.5 </a:t>
                  </a:r>
                  <a:r>
                    <a:rPr lang="en-US" altLang="zh-CN" sz="1600" i="1" dirty="0" smtClean="0">
                      <a:latin typeface="CMR12"/>
                    </a:rPr>
                    <a:t>uS</a:t>
                  </a:r>
                  <a:r>
                    <a:rPr lang="en-US" altLang="zh-CN" sz="1600" dirty="0" smtClean="0">
                      <a:latin typeface="CMR12"/>
                    </a:rPr>
                    <a:t>, </a:t>
                  </a:r>
                  <a:r>
                    <a:rPr lang="en-US" altLang="zh-CN" sz="1600" dirty="0" smtClean="0">
                      <a:latin typeface="CMMI12"/>
                    </a:rPr>
                    <a:t>E</a:t>
                  </a:r>
                  <a:r>
                    <a:rPr lang="en-US" altLang="zh-CN" sz="1000" dirty="0" smtClean="0">
                      <a:latin typeface="CMMI8"/>
                    </a:rPr>
                    <a:t>Na </a:t>
                  </a:r>
                  <a:r>
                    <a:rPr lang="en-US" altLang="zh-CN" sz="1600" dirty="0">
                      <a:latin typeface="CMR12"/>
                    </a:rPr>
                    <a:t>= </a:t>
                  </a:r>
                  <a:r>
                    <a:rPr lang="en-US" altLang="zh-CN" sz="1600" dirty="0" smtClean="0">
                      <a:latin typeface="CMR12"/>
                    </a:rPr>
                    <a:t>50 </a:t>
                  </a:r>
                  <a:r>
                    <a:rPr lang="en-US" altLang="zh-CN" sz="1600" i="1" dirty="0" smtClean="0">
                      <a:latin typeface="CMR12"/>
                    </a:rPr>
                    <a:t>mV</a:t>
                  </a:r>
                  <a:r>
                    <a:rPr lang="en-US" altLang="zh-CN" sz="1600" dirty="0" smtClean="0">
                      <a:latin typeface="CMR12"/>
                    </a:rPr>
                    <a:t>, </a:t>
                  </a:r>
                </a:p>
                <a:p>
                  <a:r>
                    <a:rPr lang="en-US" altLang="zh-CN" sz="1600" dirty="0" smtClean="0">
                      <a:latin typeface="CMMI12"/>
                    </a:rPr>
                    <a:t>A</a:t>
                  </a:r>
                  <a:r>
                    <a:rPr lang="en-US" altLang="zh-CN" sz="1000" dirty="0" smtClean="0">
                      <a:latin typeface="CMMI8"/>
                    </a:rPr>
                    <a:t>h </a:t>
                  </a:r>
                  <a:r>
                    <a:rPr lang="en-US" altLang="zh-CN" sz="1600" dirty="0" smtClean="0">
                      <a:latin typeface="CMR12"/>
                    </a:rPr>
                    <a:t>= 0</a:t>
                  </a:r>
                  <a:r>
                    <a:rPr lang="en-US" altLang="zh-CN" sz="1600" dirty="0" smtClean="0">
                      <a:latin typeface="CMMI12"/>
                    </a:rPr>
                    <a:t>.</a:t>
                  </a:r>
                  <a:r>
                    <a:rPr lang="en-US" altLang="zh-CN" sz="1600" dirty="0" smtClean="0">
                      <a:latin typeface="CMR12"/>
                    </a:rPr>
                    <a:t>5, </a:t>
                  </a:r>
                  <a:r>
                    <a:rPr lang="en-US" altLang="zh-CN" sz="1600" dirty="0" smtClean="0">
                      <a:latin typeface="CMMI12"/>
                    </a:rPr>
                    <a:t>S</a:t>
                  </a:r>
                  <a:r>
                    <a:rPr lang="en-US" altLang="zh-CN" sz="1000" dirty="0" smtClean="0">
                      <a:latin typeface="CMMI8"/>
                    </a:rPr>
                    <a:t>h </a:t>
                  </a:r>
                  <a:r>
                    <a:rPr lang="en-US" altLang="zh-CN" sz="1600" dirty="0">
                      <a:latin typeface="CMR12"/>
                    </a:rPr>
                    <a:t>= </a:t>
                  </a:r>
                  <a:r>
                    <a:rPr lang="en-US" altLang="zh-CN" sz="1600" dirty="0" smtClean="0">
                      <a:latin typeface="CMR12"/>
                    </a:rPr>
                    <a:t>-0.6, </a:t>
                  </a:r>
                  <a:r>
                    <a:rPr lang="en-US" altLang="zh-CN" sz="1600" dirty="0">
                      <a:latin typeface="CMMI12"/>
                    </a:rPr>
                    <a:t>E</a:t>
                  </a:r>
                  <a:r>
                    <a:rPr lang="en-US" altLang="zh-CN" sz="1000" dirty="0">
                      <a:latin typeface="CMMI8"/>
                    </a:rPr>
                    <a:t>h </a:t>
                  </a:r>
                  <a:r>
                    <a:rPr lang="en-US" altLang="zh-CN" sz="1600" dirty="0">
                      <a:latin typeface="CMR12"/>
                    </a:rPr>
                    <a:t>= </a:t>
                  </a:r>
                  <a:r>
                    <a:rPr lang="en-US" altLang="zh-CN" sz="1600" dirty="0" smtClean="0">
                      <a:latin typeface="CMR12"/>
                    </a:rPr>
                    <a:t>- 60 </a:t>
                  </a:r>
                  <a:r>
                    <a:rPr lang="en-US" altLang="zh-CN" sz="1600" i="1" dirty="0" smtClean="0">
                      <a:latin typeface="CMR12"/>
                    </a:rPr>
                    <a:t>mV</a:t>
                  </a:r>
                  <a:r>
                    <a:rPr lang="en-US" altLang="zh-CN" sz="1600" dirty="0" smtClean="0">
                      <a:latin typeface="CMR12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a14:m>
                  <a:r>
                    <a:rPr lang="en-US" altLang="zh-CN" sz="1600" dirty="0" smtClean="0">
                      <a:latin typeface="CMR12"/>
                    </a:rPr>
                    <a:t> = 350 </a:t>
                  </a:r>
                  <a:r>
                    <a:rPr lang="en-US" altLang="zh-CN" sz="1600" i="1" dirty="0" smtClean="0">
                      <a:latin typeface="CMR12"/>
                    </a:rPr>
                    <a:t>ms</a:t>
                  </a:r>
                  <a:r>
                    <a:rPr lang="en-US" altLang="zh-CN" sz="1600" dirty="0" smtClean="0">
                      <a:latin typeface="CMR12"/>
                    </a:rPr>
                    <a:t>,</a:t>
                  </a:r>
                </a:p>
                <a:p>
                  <a:r>
                    <a:rPr lang="en-US" altLang="zh-CN" sz="1600" dirty="0" smtClean="0">
                      <a:latin typeface="CMMI12"/>
                    </a:rPr>
                    <a:t>A</a:t>
                  </a:r>
                  <a:r>
                    <a:rPr lang="en-US" altLang="zh-CN" sz="1000" dirty="0" smtClean="0">
                      <a:latin typeface="CMMI8"/>
                    </a:rPr>
                    <a:t>m </a:t>
                  </a:r>
                  <a:r>
                    <a:rPr lang="en-US" altLang="zh-CN" sz="1600" dirty="0">
                      <a:latin typeface="CMR12"/>
                    </a:rPr>
                    <a:t>= 1, </a:t>
                  </a:r>
                  <a:r>
                    <a:rPr lang="en-US" altLang="zh-CN" sz="1600" dirty="0">
                      <a:latin typeface="CMMI12"/>
                    </a:rPr>
                    <a:t>S</a:t>
                  </a:r>
                  <a:r>
                    <a:rPr lang="en-US" altLang="zh-CN" sz="1000" dirty="0">
                      <a:latin typeface="CMMI8"/>
                    </a:rPr>
                    <a:t>m </a:t>
                  </a:r>
                  <a:r>
                    <a:rPr lang="en-US" altLang="zh-CN" sz="1600" dirty="0">
                      <a:latin typeface="CMR12"/>
                    </a:rPr>
                    <a:t>= </a:t>
                  </a:r>
                  <a:r>
                    <a:rPr lang="en-US" altLang="zh-CN" sz="1600" dirty="0" smtClean="0">
                      <a:latin typeface="CMR12"/>
                    </a:rPr>
                    <a:t>0.2, </a:t>
                  </a:r>
                  <a:r>
                    <a:rPr lang="en-US" altLang="zh-CN" sz="1600" dirty="0">
                      <a:latin typeface="CMMI12"/>
                    </a:rPr>
                    <a:t>E</a:t>
                  </a:r>
                  <a:r>
                    <a:rPr lang="en-US" altLang="zh-CN" sz="1000" dirty="0">
                      <a:latin typeface="CMMI8"/>
                    </a:rPr>
                    <a:t>m </a:t>
                  </a:r>
                  <a:r>
                    <a:rPr lang="en-US" altLang="zh-CN" sz="1600" dirty="0">
                      <a:latin typeface="CMR12"/>
                    </a:rPr>
                    <a:t>= </a:t>
                  </a:r>
                  <a:r>
                    <a:rPr lang="en-US" altLang="zh-CN" sz="1600" dirty="0" smtClean="0">
                      <a:latin typeface="CMR12"/>
                    </a:rPr>
                    <a:t>- 40 mV,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a14:m>
                  <a:r>
                    <a:rPr lang="en-US" altLang="zh-CN" sz="1600" dirty="0">
                      <a:latin typeface="CMR12"/>
                    </a:rPr>
                    <a:t> = </a:t>
                  </a:r>
                  <a:r>
                    <a:rPr lang="en-US" altLang="zh-CN" sz="1600" dirty="0" smtClean="0">
                      <a:latin typeface="CMR12"/>
                    </a:rPr>
                    <a:t>2 </a:t>
                  </a:r>
                  <a:r>
                    <a:rPr lang="en-US" altLang="zh-CN" sz="1600" i="1" dirty="0">
                      <a:latin typeface="CMR12"/>
                    </a:rPr>
                    <a:t>ms</a:t>
                  </a:r>
                  <a:r>
                    <a:rPr lang="en-US" altLang="zh-CN" sz="1600" dirty="0" smtClean="0">
                      <a:latin typeface="CMR12"/>
                    </a:rPr>
                    <a:t>.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en-US" altLang="zh-CN" sz="1600" dirty="0">
                      <a:latin typeface="Segoe UI Historic" panose="020B0502040204020203" pitchFamily="34" charset="0"/>
                      <a:ea typeface="Segoe UI Historic" panose="020B0502040204020203" pitchFamily="34" charset="0"/>
                      <a:cs typeface="Segoe UI Historic" panose="020B0502040204020203" pitchFamily="34" charset="0"/>
                    </a:rPr>
                    <a:t>Neuron </a:t>
                  </a:r>
                  <a:r>
                    <a:rPr lang="en-US" altLang="zh-CN" sz="1600" dirty="0" smtClean="0">
                      <a:latin typeface="Segoe UI Historic" panose="020B0502040204020203" pitchFamily="34" charset="0"/>
                      <a:ea typeface="Segoe UI Historic" panose="020B0502040204020203" pitchFamily="34" charset="0"/>
                      <a:cs typeface="Segoe UI Historic" panose="020B0502040204020203" pitchFamily="34" charset="0"/>
                    </a:rPr>
                    <a:t>3&amp;4:</a:t>
                  </a:r>
                  <a:r>
                    <a:rPr lang="en-US" altLang="zh-CN" sz="1600" dirty="0" smtClean="0">
                      <a:latin typeface="CMR12"/>
                    </a:rPr>
                    <a:t> </a:t>
                  </a:r>
                  <a:r>
                    <a:rPr lang="en-US" altLang="zh-CN" sz="1400" dirty="0" smtClean="0">
                      <a:latin typeface="CMMI12"/>
                    </a:rPr>
                    <a:t>G</a:t>
                  </a:r>
                  <a:r>
                    <a:rPr lang="en-US" altLang="zh-CN" sz="900" dirty="0" smtClean="0">
                      <a:latin typeface="CMMI8"/>
                    </a:rPr>
                    <a:t>Na </a:t>
                  </a:r>
                  <a:r>
                    <a:rPr lang="en-US" altLang="zh-CN" sz="1400" dirty="0">
                      <a:latin typeface="CMR12"/>
                    </a:rPr>
                    <a:t>= </a:t>
                  </a:r>
                  <a:r>
                    <a:rPr lang="en-US" altLang="zh-CN" sz="1400" dirty="0" smtClean="0">
                      <a:latin typeface="CMR12"/>
                    </a:rPr>
                    <a:t>0 </a:t>
                  </a:r>
                  <a:r>
                    <a:rPr lang="en-US" altLang="zh-CN" sz="1400" i="1" dirty="0">
                      <a:latin typeface="CMR12"/>
                    </a:rPr>
                    <a:t>uS</a:t>
                  </a:r>
                  <a:r>
                    <a:rPr lang="en-US" altLang="zh-CN" sz="1400" dirty="0">
                      <a:latin typeface="CMR12"/>
                    </a:rPr>
                    <a:t>,</a:t>
                  </a:r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3896" y="2645425"/>
                  <a:ext cx="5225304" cy="1908215"/>
                </a:xfrm>
                <a:prstGeom prst="rect">
                  <a:avLst/>
                </a:prstGeom>
                <a:blipFill>
                  <a:blip r:embed="rId6"/>
                  <a:stretch>
                    <a:fillRect l="-1050" t="-15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9"/>
            <p:cNvSpPr/>
            <p:nvPr/>
          </p:nvSpPr>
          <p:spPr>
            <a:xfrm>
              <a:off x="7423896" y="4663408"/>
              <a:ext cx="4423134" cy="14773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All </a:t>
              </a:r>
              <a:r>
                <a:rPr lang="en-US" altLang="zh-CN" dirty="0" smtClean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synapse: </a:t>
              </a:r>
              <a:r>
                <a:rPr lang="en-US" altLang="zh-CN" sz="1600" dirty="0" smtClean="0">
                  <a:latin typeface="CMMI12"/>
                </a:rPr>
                <a:t>E</a:t>
              </a:r>
              <a:r>
                <a:rPr lang="en-US" altLang="zh-CN" sz="1000" dirty="0" smtClean="0">
                  <a:latin typeface="CMMI8"/>
                </a:rPr>
                <a:t>lo </a:t>
              </a:r>
              <a:r>
                <a:rPr lang="en-US" altLang="zh-CN" sz="1600" dirty="0">
                  <a:latin typeface="CMR12"/>
                </a:rPr>
                <a:t>= </a:t>
              </a:r>
              <a:r>
                <a:rPr lang="en-US" altLang="zh-CN" sz="1600" dirty="0" smtClean="0">
                  <a:latin typeface="CMR12"/>
                </a:rPr>
                <a:t>-60 </a:t>
              </a:r>
              <a:r>
                <a:rPr lang="en-US" altLang="zh-CN" sz="1600" i="1" dirty="0" smtClean="0">
                  <a:latin typeface="CMR12"/>
                </a:rPr>
                <a:t>mV</a:t>
              </a:r>
              <a:r>
                <a:rPr lang="en-US" altLang="zh-CN" sz="1600" dirty="0" smtClean="0">
                  <a:latin typeface="CMR12"/>
                </a:rPr>
                <a:t>, </a:t>
              </a:r>
              <a:r>
                <a:rPr lang="en-US" altLang="zh-CN" sz="1600" dirty="0" smtClean="0">
                  <a:latin typeface="CMMI12"/>
                </a:rPr>
                <a:t>E</a:t>
              </a:r>
              <a:r>
                <a:rPr lang="en-US" altLang="zh-CN" sz="1000" dirty="0" smtClean="0">
                  <a:latin typeface="CMMI8"/>
                </a:rPr>
                <a:t>hi </a:t>
              </a:r>
              <a:r>
                <a:rPr lang="en-US" altLang="zh-CN" sz="1600" dirty="0">
                  <a:latin typeface="CMR12"/>
                </a:rPr>
                <a:t>= - </a:t>
              </a:r>
              <a:r>
                <a:rPr lang="en-US" altLang="zh-CN" sz="1600" dirty="0" smtClean="0">
                  <a:latin typeface="CMR12"/>
                </a:rPr>
                <a:t>40 </a:t>
              </a:r>
              <a:r>
                <a:rPr lang="en-US" altLang="zh-CN" sz="1600" i="1" dirty="0">
                  <a:latin typeface="CMR12"/>
                </a:rPr>
                <a:t>mV</a:t>
              </a:r>
              <a:r>
                <a:rPr lang="en-US" altLang="zh-CN" sz="1600" dirty="0" smtClean="0">
                  <a:latin typeface="CMR12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Synapse 1-&gt;3 &amp; 2-&gt;4: </a:t>
              </a:r>
              <a:r>
                <a:rPr lang="en-US" altLang="zh-CN" sz="1600" dirty="0" smtClean="0">
                  <a:solidFill>
                    <a:prstClr val="black"/>
                  </a:solidFill>
                  <a:latin typeface="CMMI12"/>
                </a:rPr>
                <a:t>g</a:t>
              </a:r>
              <a:r>
                <a:rPr lang="en-US" altLang="zh-CN" sz="1000" dirty="0" smtClean="0">
                  <a:solidFill>
                    <a:prstClr val="black"/>
                  </a:solidFill>
                  <a:latin typeface="CMMI8"/>
                </a:rPr>
                <a:t>Syn</a:t>
              </a:r>
              <a:r>
                <a:rPr lang="en-US" altLang="zh-CN" sz="1000" dirty="0" smtClean="0">
                  <a:latin typeface="CMMI8"/>
                </a:rPr>
                <a:t> </a:t>
              </a:r>
              <a:r>
                <a:rPr lang="en-US" altLang="zh-CN" sz="1600" dirty="0">
                  <a:latin typeface="CMR12"/>
                </a:rPr>
                <a:t>= 2 </a:t>
              </a:r>
              <a:r>
                <a:rPr lang="en-US" altLang="zh-CN" sz="1600" i="1" dirty="0">
                  <a:latin typeface="CMR12"/>
                </a:rPr>
                <a:t>nF </a:t>
              </a:r>
              <a:r>
                <a:rPr lang="en-US" altLang="zh-CN" sz="1400" dirty="0">
                  <a:latin typeface="CMMI12"/>
                </a:rPr>
                <a:t>E</a:t>
              </a:r>
              <a:r>
                <a:rPr lang="en-US" altLang="zh-CN" sz="900" dirty="0">
                  <a:latin typeface="CMMI8"/>
                </a:rPr>
                <a:t>s </a:t>
              </a:r>
              <a:r>
                <a:rPr lang="en-US" altLang="zh-CN" sz="1400" dirty="0">
                  <a:latin typeface="CMR12"/>
                </a:rPr>
                <a:t>= - 40 </a:t>
              </a:r>
              <a:r>
                <a:rPr lang="en-US" altLang="zh-CN" sz="1400" i="1" dirty="0" smtClean="0">
                  <a:latin typeface="CMR12"/>
                </a:rPr>
                <a:t>mV.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dirty="0" smtClean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Synapse </a:t>
              </a:r>
              <a:r>
                <a:rPr lang="en-US" altLang="zh-CN" sz="1600" dirty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3-&gt;2 &amp; 4-&gt;1: </a:t>
              </a:r>
              <a:r>
                <a:rPr lang="en-US" altLang="zh-CN" sz="1600" dirty="0" smtClean="0">
                  <a:solidFill>
                    <a:prstClr val="black"/>
                  </a:solidFill>
                  <a:latin typeface="CMMI12"/>
                </a:rPr>
                <a:t>g</a:t>
              </a:r>
              <a:r>
                <a:rPr lang="en-US" altLang="zh-CN" sz="1000" dirty="0" smtClean="0">
                  <a:solidFill>
                    <a:prstClr val="black"/>
                  </a:solidFill>
                  <a:latin typeface="CMMI8"/>
                </a:rPr>
                <a:t>Syn</a:t>
              </a:r>
              <a:r>
                <a:rPr lang="en-US" altLang="zh-CN" sz="1000" dirty="0" smtClean="0">
                  <a:latin typeface="CMMI8"/>
                </a:rPr>
                <a:t> </a:t>
              </a:r>
              <a:r>
                <a:rPr lang="en-US" altLang="zh-CN" sz="1600" dirty="0">
                  <a:latin typeface="CMR12"/>
                </a:rPr>
                <a:t>= 2 </a:t>
              </a:r>
              <a:r>
                <a:rPr lang="en-US" altLang="zh-CN" sz="1600" i="1" dirty="0">
                  <a:latin typeface="CMR12"/>
                </a:rPr>
                <a:t>nF </a:t>
              </a:r>
              <a:r>
                <a:rPr lang="en-US" altLang="zh-CN" sz="1400" dirty="0" smtClean="0">
                  <a:latin typeface="CMMI12"/>
                </a:rPr>
                <a:t>E</a:t>
              </a:r>
              <a:r>
                <a:rPr lang="en-US" altLang="zh-CN" sz="900" dirty="0" smtClean="0">
                  <a:latin typeface="CMMI8"/>
                </a:rPr>
                <a:t>s </a:t>
              </a:r>
              <a:r>
                <a:rPr lang="en-US" altLang="zh-CN" sz="1400" dirty="0">
                  <a:latin typeface="CMR12"/>
                </a:rPr>
                <a:t>= - 70 </a:t>
              </a:r>
              <a:r>
                <a:rPr lang="en-US" altLang="zh-CN" sz="1400" i="1" dirty="0">
                  <a:latin typeface="CMR12"/>
                </a:rPr>
                <a:t>mV</a:t>
              </a:r>
              <a:r>
                <a:rPr lang="en-US" altLang="zh-CN" sz="1400" dirty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</a:t>
              </a:r>
              <a:endParaRPr lang="zh-CN" altLang="en-US" sz="1600" dirty="0"/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Synapse </a:t>
              </a:r>
              <a:r>
                <a:rPr lang="en-US" altLang="zh-CN" sz="1600" dirty="0" smtClean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1-</a:t>
              </a:r>
              <a:r>
                <a:rPr lang="en-US" altLang="zh-CN" sz="1600" dirty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&gt;2 &amp; </a:t>
              </a:r>
              <a:r>
                <a:rPr lang="en-US" altLang="zh-CN" sz="1600" dirty="0" smtClean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2-</a:t>
              </a:r>
              <a:r>
                <a:rPr lang="en-US" altLang="zh-CN" sz="1600" dirty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&gt;1: </a:t>
              </a:r>
              <a:r>
                <a:rPr lang="en-US" altLang="zh-CN" sz="1600" dirty="0" smtClean="0">
                  <a:solidFill>
                    <a:prstClr val="black"/>
                  </a:solidFill>
                  <a:latin typeface="CMMI12"/>
                </a:rPr>
                <a:t>g</a:t>
              </a:r>
              <a:r>
                <a:rPr lang="en-US" altLang="zh-CN" sz="1000" dirty="0" smtClean="0">
                  <a:solidFill>
                    <a:prstClr val="black"/>
                  </a:solidFill>
                  <a:latin typeface="CMMI8"/>
                </a:rPr>
                <a:t>Syn</a:t>
              </a:r>
              <a:r>
                <a:rPr lang="en-US" altLang="zh-CN" sz="1000" dirty="0" smtClean="0">
                  <a:latin typeface="CMMI8"/>
                </a:rPr>
                <a:t> </a:t>
              </a:r>
              <a:r>
                <a:rPr lang="en-US" altLang="zh-CN" sz="1600" dirty="0">
                  <a:latin typeface="CMR12"/>
                </a:rPr>
                <a:t>= </a:t>
              </a:r>
              <a:r>
                <a:rPr lang="en-US" altLang="zh-CN" sz="1600" dirty="0" smtClean="0">
                  <a:solidFill>
                    <a:prstClr val="black"/>
                  </a:solidFill>
                  <a:latin typeface="CMMI12"/>
                </a:rPr>
                <a:t>G</a:t>
              </a:r>
              <a:r>
                <a:rPr lang="en-US" altLang="zh-CN" sz="1000" dirty="0">
                  <a:solidFill>
                    <a:prstClr val="black"/>
                  </a:solidFill>
                  <a:latin typeface="CMMI8"/>
                </a:rPr>
                <a:t>w</a:t>
              </a:r>
              <a:r>
                <a:rPr lang="en-US" altLang="zh-CN" sz="1000" dirty="0" smtClean="0">
                  <a:solidFill>
                    <a:prstClr val="black"/>
                  </a:solidFill>
                  <a:latin typeface="CMMI8"/>
                </a:rPr>
                <a:t>     </a:t>
              </a:r>
              <a:r>
                <a:rPr lang="en-US" altLang="zh-CN" sz="1400" dirty="0" smtClean="0">
                  <a:latin typeface="CMMI12"/>
                </a:rPr>
                <a:t>E</a:t>
              </a:r>
              <a:r>
                <a:rPr lang="en-US" altLang="zh-CN" sz="900" dirty="0" smtClean="0">
                  <a:latin typeface="CMMI8"/>
                </a:rPr>
                <a:t>s </a:t>
              </a:r>
              <a:r>
                <a:rPr lang="en-US" altLang="zh-CN" sz="1400" dirty="0">
                  <a:latin typeface="CMR12"/>
                </a:rPr>
                <a:t>= - </a:t>
              </a:r>
              <a:r>
                <a:rPr lang="en-US" altLang="zh-CN" sz="1400" dirty="0" smtClean="0">
                  <a:latin typeface="CMR12"/>
                </a:rPr>
                <a:t>40 </a:t>
              </a:r>
              <a:r>
                <a:rPr lang="en-US" altLang="zh-CN" sz="1400" i="1" dirty="0">
                  <a:latin typeface="CMR12"/>
                </a:rPr>
                <a:t>mV</a:t>
              </a:r>
              <a:r>
                <a:rPr lang="en-US" altLang="zh-CN" sz="1400" dirty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</a:t>
              </a:r>
              <a:endParaRPr lang="zh-CN" altLang="en-US" sz="16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7808" y="166306"/>
                <a:ext cx="4114844" cy="4026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smtClean="0"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Neuron 1: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altLang="zh-CN" sz="1400" dirty="0" smtClean="0">
                    <a:latin typeface="Segoe UI Historic" panose="020B0502040204020203" pitchFamily="34" charset="0"/>
                    <a:cs typeface="Segoe UI Historic" panose="020B0502040204020203" pitchFamily="34" charset="0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zh-CN" altLang="en-US" sz="1400" dirty="0">
                  <a:latin typeface="Segoe UI Historic" panose="020B0502040204020203" pitchFamily="34" charset="0"/>
                  <a:cs typeface="Segoe UI Historic" panose="020B0502040204020203" pitchFamily="34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08" y="166306"/>
                <a:ext cx="4114844" cy="402611"/>
              </a:xfrm>
              <a:prstGeom prst="rect">
                <a:avLst/>
              </a:prstGeom>
              <a:blipFill>
                <a:blip r:embed="rId7"/>
                <a:stretch>
                  <a:fillRect l="-444"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353916" y="584405"/>
                <a:ext cx="6756828" cy="11355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sz="1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altLang="zh-CN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zh-CN" alt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sz="1200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zh-CN" alt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zh-CN" altLang="en-US" sz="120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CN" altLang="en-US" sz="12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𝑁𝑎</m:t>
                              </m:r>
                            </m:sub>
                          </m:sSub>
                          <m:r>
                            <a:rPr lang="zh-CN" altLang="en-US" sz="120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2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zh-CN" altLang="en-US" sz="1200" i="1">
                                      <a:latin typeface="Cambria Math" panose="02040503050406030204" pitchFamily="18" charset="0"/>
                                    </a:rPr>
                                    <m:t>𝑁𝑎</m:t>
                                  </m:r>
                                </m:sub>
                              </m:sSub>
                              <m:r>
                                <a:rPr lang="zh-CN" altLang="en-US" sz="12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2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zh-CN" alt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zh-CN" altLang="en-US" sz="120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func>
                                <m:func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12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zh-CN" altLang="en-US" sz="1200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r>
                                        <a:rPr lang="zh-CN" altLang="en-US" sz="120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d>
                                        <m:dPr>
                                          <m:ctrlPr>
                                            <a:rPr lang="zh-CN" alt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200" i="1"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2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sz="120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2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altLang="zh-CN" sz="1200" i="1" dirty="0" smtClean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zh-CN" altLang="en-US" sz="12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41</m:t>
                              </m:r>
                            </m:sub>
                          </m:s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𝑠𝑦𝑛</m:t>
                          </m:r>
                        </m:sub>
                      </m:sSub>
                      <m:r>
                        <a:rPr lang="en-US" altLang="zh-CN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  <m:d>
                            <m:d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zh-CN" altLang="en-US" sz="12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1200" b="0" dirty="0" smtClean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916" y="584405"/>
                <a:ext cx="6756828" cy="11355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482685" y="198335"/>
                <a:ext cx="30517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Notation: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16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sz="1600" dirty="0" smtClean="0"/>
                  <a:t> </a:t>
                </a:r>
                <a:r>
                  <a:rPr lang="en-US" altLang="zh-CN" sz="1600" dirty="0" smtClean="0"/>
                  <a:t> 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685" y="198335"/>
                <a:ext cx="3051715" cy="338554"/>
              </a:xfrm>
              <a:prstGeom prst="rect">
                <a:avLst/>
              </a:prstGeom>
              <a:blipFill>
                <a:blip r:embed="rId9"/>
                <a:stretch>
                  <a:fillRect l="-998" t="-9091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350018" y="2517842"/>
                <a:ext cx="4155881" cy="4026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smtClean="0"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Neuron 2: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altLang="zh-CN" sz="1400" dirty="0" smtClean="0">
                    <a:latin typeface="Segoe UI Historic" panose="020B0502040204020203" pitchFamily="34" charset="0"/>
                    <a:cs typeface="Segoe UI Historic" panose="020B0502040204020203" pitchFamily="34" charset="0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zh-CN" altLang="en-US" sz="1400" dirty="0">
                  <a:latin typeface="Segoe UI Historic" panose="020B0502040204020203" pitchFamily="34" charset="0"/>
                  <a:cs typeface="Segoe UI Historic" panose="020B0502040204020203" pitchFamily="34" charset="0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18" y="2517842"/>
                <a:ext cx="4155881" cy="402611"/>
              </a:xfrm>
              <a:prstGeom prst="rect">
                <a:avLst/>
              </a:prstGeom>
              <a:blipFill>
                <a:blip r:embed="rId10"/>
                <a:stretch>
                  <a:fillRect l="-440"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350018" y="2920453"/>
                <a:ext cx="6174122" cy="10485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1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11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11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sz="11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1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zh-CN" altLang="en-US" sz="11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altLang="zh-CN" sz="1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1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CN" altLang="en-US" sz="11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sz="1100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zh-CN" altLang="en-US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1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zh-CN" altLang="en-US" sz="11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zh-CN" altLang="en-US" sz="110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zh-CN" altLang="en-US" sz="11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1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zh-CN" altLang="en-US" sz="1100" i="1">
                                  <a:latin typeface="Cambria Math" panose="02040503050406030204" pitchFamily="18" charset="0"/>
                                </a:rPr>
                                <m:t>𝑁𝑎</m:t>
                              </m:r>
                            </m:sub>
                          </m:sSub>
                          <m:r>
                            <a:rPr lang="zh-CN" altLang="en-US" sz="110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zh-CN" altLang="en-US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1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zh-CN" altLang="en-US" sz="1100" i="1">
                                      <a:latin typeface="Cambria Math" panose="02040503050406030204" pitchFamily="18" charset="0"/>
                                    </a:rPr>
                                    <m:t>𝑁𝑎</m:t>
                                  </m:r>
                                </m:sub>
                              </m:sSub>
                              <m:r>
                                <a:rPr lang="zh-CN" altLang="en-US" sz="11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sz="11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11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1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zh-CN" alt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1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zh-CN" altLang="en-US" sz="110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func>
                                <m:funcPr>
                                  <m:ctrlP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11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1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zh-CN" altLang="en-US" sz="1100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1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r>
                                        <a:rPr lang="zh-CN" altLang="en-US" sz="110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d>
                                        <m:dPr>
                                          <m:ctrlPr>
                                            <a:rPr lang="zh-CN" altLang="en-US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1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100" i="1"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1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sz="110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sz="11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1100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1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zh-CN" sz="11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100" i="1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altLang="zh-CN" sz="1100" i="1" dirty="0" smtClean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1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1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zh-CN" altLang="en-US" sz="1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zh-CN" altLang="en-US" sz="11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</m:s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1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𝑠𝑦𝑛</m:t>
                          </m:r>
                        </m:sub>
                      </m:sSub>
                      <m:r>
                        <a:rPr lang="en-US" altLang="zh-CN" sz="1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  <m:d>
                            <m:dPr>
                              <m:ctrlPr>
                                <a:rPr lang="en-US" altLang="zh-CN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1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CN" sz="11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altLang="zh-CN" sz="11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1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zh-CN" sz="1100" b="0" i="1" smtClean="0">
                                          <a:latin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1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zh-CN" sz="1100" b="0" i="1" smtClean="0"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1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11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zh-CN" sz="1100" i="1">
                                          <a:latin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altLang="zh-CN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1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zh-CN" altLang="en-US" sz="1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zh-CN" altLang="en-US" sz="11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 12</m:t>
                              </m:r>
                            </m:sub>
                          </m:sSub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ctrlP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  <m:d>
                            <m:d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1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CN" sz="11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1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zh-CN" sz="1100" i="1">
                                          <a:latin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1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zh-CN" sz="1100" i="1"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1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11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zh-CN" sz="1100" i="1">
                                          <a:latin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altLang="zh-CN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1100" b="0" dirty="0" smtClean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18" y="2920453"/>
                <a:ext cx="6174122" cy="104855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350018" y="1697621"/>
                <a:ext cx="3195170" cy="7711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zh-CN" alt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zh-CN" altLang="en-US" sz="120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zh-CN" altLang="en-US" sz="12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zh-CN" altLang="en-US" sz="12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zh-CN" alt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zh-CN" altLang="en-US" sz="120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2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zh-CN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ad>
                            <m:radPr>
                              <m:degHide m:val="on"/>
                              <m:ctrlPr>
                                <a:rPr lang="en-US" altLang="zh-CN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zh-CN" alt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zh-CN" altLang="en-US" sz="120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zh-CN" altLang="en-US" sz="12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zh-CN" altLang="en-US" sz="12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zh-CN" alt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zh-CN" altLang="en-US" sz="120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2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1200" dirty="0">
                  <a:latin typeface="Segoe UI Historic" panose="020B0502040204020203" pitchFamily="34" charset="0"/>
                  <a:cs typeface="Segoe UI Historic" panose="020B0502040204020203" pitchFamily="34" charset="0"/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18" y="1697621"/>
                <a:ext cx="3195170" cy="77110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350018" y="4014000"/>
                <a:ext cx="3195170" cy="7711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zh-CN" alt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zh-CN" altLang="en-US" sz="120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zh-CN" altLang="en-US" sz="12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zh-CN" altLang="en-US" sz="12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zh-CN" alt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zh-CN" altLang="en-US" sz="120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2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zh-CN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ad>
                            <m:radPr>
                              <m:degHide m:val="on"/>
                              <m:ctrlPr>
                                <a:rPr lang="en-US" altLang="zh-CN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zh-CN" alt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zh-CN" altLang="en-US" sz="120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zh-CN" altLang="en-US" sz="12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zh-CN" altLang="en-US" sz="12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zh-CN" alt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zh-CN" altLang="en-US" sz="120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2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1200" dirty="0">
                  <a:latin typeface="Segoe UI Historic" panose="020B0502040204020203" pitchFamily="34" charset="0"/>
                  <a:cs typeface="Segoe UI Historic" panose="020B0502040204020203" pitchFamily="34" charset="0"/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18" y="4014000"/>
                <a:ext cx="3195170" cy="77110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352280" y="4830099"/>
                <a:ext cx="2324611" cy="4026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 smtClean="0"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Neuron 3: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140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sz="1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80" y="4830099"/>
                <a:ext cx="2324611" cy="402611"/>
              </a:xfrm>
              <a:prstGeom prst="rect">
                <a:avLst/>
              </a:prstGeom>
              <a:blipFill>
                <a:blip r:embed="rId14"/>
                <a:stretch>
                  <a:fillRect l="-787"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353916" y="5277700"/>
                <a:ext cx="6756828" cy="4374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zh-CN" altLang="en-US" sz="140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zh-CN" alt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zh-CN" altLang="en-US" sz="1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altLang="zh-CN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zh-CN" alt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zh-CN" altLang="en-US" sz="1400">
                        <a:latin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zh-CN" alt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zh-CN" alt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zh-CN" altLang="en-US" sz="140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zh-CN" altLang="en-US" sz="140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zh-CN" alt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zh-CN" altLang="en-US" sz="1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𝑠𝑦𝑛</m:t>
                        </m:r>
                      </m:sub>
                    </m:sSub>
                    <m:r>
                      <a:rPr lang="en-US" altLang="zh-CN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  <m:d>
                      <m:d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  <m:d>
                          <m:d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𝑙𝑜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h𝑖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𝑙𝑜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r>
                  <a:rPr lang="en-US" altLang="zh-CN" sz="1400" b="0" dirty="0" smtClean="0"/>
                  <a:t>]</a:t>
                </a: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916" y="5277700"/>
                <a:ext cx="6756828" cy="43749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350018" y="5782335"/>
                <a:ext cx="2324611" cy="4026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 smtClean="0"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Neuron 4: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sz="140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sz="1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num>
                      <m:den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18" y="5782335"/>
                <a:ext cx="2324611" cy="402611"/>
              </a:xfrm>
              <a:prstGeom prst="rect">
                <a:avLst/>
              </a:prstGeom>
              <a:blipFill>
                <a:blip r:embed="rId16"/>
                <a:stretch>
                  <a:fillRect l="-785"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350018" y="6290542"/>
                <a:ext cx="6756828" cy="4374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num>
                      <m:den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zh-CN" altLang="en-US" sz="140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zh-CN" alt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zh-CN" altLang="en-US" sz="1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altLang="zh-CN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zh-CN" alt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zh-CN" altLang="en-US" sz="1400">
                        <a:latin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zh-CN" alt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zh-CN" alt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zh-CN" altLang="en-US" sz="140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zh-CN" altLang="en-US" sz="140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zh-CN" alt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zh-CN" altLang="en-US" sz="1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24</m:t>
                            </m:r>
                          </m:sub>
                        </m:s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𝑠𝑦𝑛</m:t>
                        </m:r>
                      </m:sub>
                    </m:sSub>
                    <m:r>
                      <a:rPr lang="en-US" altLang="zh-CN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  <m:d>
                      <m:d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  <m:d>
                          <m:d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𝑙𝑜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h𝑖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𝑙𝑜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r>
                  <a:rPr lang="en-US" altLang="zh-CN" sz="1400" b="0" dirty="0" smtClean="0"/>
                  <a:t>]</a:t>
                </a: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18" y="6290542"/>
                <a:ext cx="6756828" cy="43749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447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30306" y="1174102"/>
            <a:ext cx="11269710" cy="4054237"/>
            <a:chOff x="430306" y="1174102"/>
            <a:chExt cx="11269710" cy="405423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016" y="1174102"/>
              <a:ext cx="5400000" cy="40542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359" y="1174102"/>
              <a:ext cx="5400000" cy="4054237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30306" y="1174102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A.</a:t>
              </a:r>
              <a:endParaRPr lang="zh-CN" altLang="en-US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01885" y="1174102"/>
              <a:ext cx="380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B.</a:t>
              </a:r>
              <a:endParaRPr lang="zh-CN" altLang="en-US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5961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53524" y="573741"/>
            <a:ext cx="10800000" cy="5405650"/>
            <a:chOff x="653524" y="573741"/>
            <a:chExt cx="10800000" cy="54056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524" y="573742"/>
              <a:ext cx="5400000" cy="540564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3524" y="573741"/>
              <a:ext cx="5400000" cy="5405649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62000" y="994807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A.</a:t>
              </a:r>
              <a:endParaRPr lang="zh-CN" altLang="en-US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053524" y="994807"/>
              <a:ext cx="380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B.</a:t>
              </a:r>
              <a:endParaRPr lang="zh-CN" altLang="en-US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4878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9784" y="102038"/>
            <a:ext cx="25346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Recall - Inside CPG </a:t>
            </a:r>
            <a:r>
              <a:rPr lang="en-US" altLang="zh-CN" b="1" dirty="0" smtClean="0">
                <a:latin typeface="Segoe UI Historic" panose="020B0502040204020203" pitchFamily="34" charset="0"/>
                <a:cs typeface="Segoe UI Historic" panose="020B0502040204020203" pitchFamily="34" charset="0"/>
              </a:rPr>
              <a:t>:</a:t>
            </a:r>
            <a:endParaRPr lang="en-US" altLang="zh-CN" b="1" dirty="0" smtClean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967154" y="2892669"/>
            <a:ext cx="8792" cy="8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70123" y="5492546"/>
            <a:ext cx="11802906" cy="785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   If we want a desired frequency, say 1.5 Hz. The possible solutions are [Gw D] = [0 5.23]; [0.1 3.5]; [0.3 0.734]. However, the performance for different conductance is not the same. The phase plane size are smaller with large conductance.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99784" y="808462"/>
            <a:ext cx="5040000" cy="4186000"/>
            <a:chOff x="199784" y="808462"/>
            <a:chExt cx="5575501" cy="4186000"/>
          </a:xfrm>
        </p:grpSpPr>
        <p:grpSp>
          <p:nvGrpSpPr>
            <p:cNvPr id="11" name="Group 10"/>
            <p:cNvGrpSpPr/>
            <p:nvPr/>
          </p:nvGrpSpPr>
          <p:grpSpPr>
            <a:xfrm>
              <a:off x="199784" y="808462"/>
              <a:ext cx="5575501" cy="4186000"/>
              <a:chOff x="512295" y="993100"/>
              <a:chExt cx="5575501" cy="41860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2295" y="993100"/>
                <a:ext cx="5575501" cy="4186000"/>
              </a:xfrm>
              <a:prstGeom prst="rect">
                <a:avLst/>
              </a:prstGeom>
            </p:spPr>
          </p:pic>
          <p:cxnSp>
            <p:nvCxnSpPr>
              <p:cNvPr id="7" name="Straight Connector 6"/>
              <p:cNvCxnSpPr/>
              <p:nvPr/>
            </p:nvCxnSpPr>
            <p:spPr>
              <a:xfrm flipV="1">
                <a:off x="975946" y="2901462"/>
                <a:ext cx="4514429" cy="1193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Connector 13"/>
            <p:cNvCxnSpPr/>
            <p:nvPr/>
          </p:nvCxnSpPr>
          <p:spPr>
            <a:xfrm>
              <a:off x="3305908" y="2728754"/>
              <a:ext cx="15142" cy="1847167"/>
            </a:xfrm>
            <a:prstGeom prst="line">
              <a:avLst/>
            </a:prstGeom>
            <a:ln w="31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439133" y="2728754"/>
              <a:ext cx="15142" cy="1847167"/>
            </a:xfrm>
            <a:prstGeom prst="line">
              <a:avLst/>
            </a:prstGeom>
            <a:ln w="31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035783" y="2728754"/>
              <a:ext cx="15142" cy="1847167"/>
            </a:xfrm>
            <a:prstGeom prst="line">
              <a:avLst/>
            </a:prstGeom>
            <a:ln w="31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168506" y="4599659"/>
              <a:ext cx="37542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i="1" dirty="0" smtClean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5.23</a:t>
              </a:r>
              <a:endParaRPr lang="zh-CN" altLang="en-US" sz="800" i="1" dirty="0">
                <a:latin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271459" y="4575921"/>
              <a:ext cx="3353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00" i="1" dirty="0" smtClean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3.5</a:t>
              </a:r>
              <a:endParaRPr lang="zh-CN" altLang="en-US" sz="900" i="1" dirty="0">
                <a:latin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51390" y="4603238"/>
              <a:ext cx="4315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i="1" dirty="0" smtClean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0.743</a:t>
              </a:r>
              <a:endParaRPr lang="zh-CN" altLang="en-US" sz="800" i="1" dirty="0">
                <a:latin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686" y="808462"/>
            <a:ext cx="5215393" cy="41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4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600" y="325311"/>
            <a:ext cx="11684978" cy="871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  For the </a:t>
            </a:r>
            <a:r>
              <a:rPr lang="en-US" altLang="zh-CN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h-nullcline </a:t>
            </a:r>
            <a:r>
              <a:rPr lang="en-US" altLang="zh-CN" dirty="0" smtClean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range, the problem is due to the reversal potential of h channel. As we increase the reversal channel, we now get the correct h-nullcline range.</a:t>
            </a:r>
            <a:endParaRPr lang="zh-CN" altLang="en-US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3" y="1356237"/>
            <a:ext cx="4692703" cy="47723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7036" y="6262551"/>
            <a:ext cx="3595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Plot of voltage and phase plane over time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488" y="1590368"/>
            <a:ext cx="5546982" cy="430409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084739" y="6262551"/>
            <a:ext cx="3509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Phase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plane 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V-nullcline (0.5 speed)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8334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60996" y="3689883"/>
            <a:ext cx="5846021" cy="2946507"/>
            <a:chOff x="435783" y="390996"/>
            <a:chExt cx="5846021" cy="2946507"/>
          </a:xfrm>
        </p:grpSpPr>
        <p:grpSp>
          <p:nvGrpSpPr>
            <p:cNvPr id="46" name="Group 45"/>
            <p:cNvGrpSpPr/>
            <p:nvPr/>
          </p:nvGrpSpPr>
          <p:grpSpPr>
            <a:xfrm>
              <a:off x="435783" y="390996"/>
              <a:ext cx="3960000" cy="2946507"/>
              <a:chOff x="5312632" y="718604"/>
              <a:chExt cx="3960000" cy="2946507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5312632" y="718604"/>
                <a:ext cx="3960000" cy="2751465"/>
                <a:chOff x="276074" y="1510192"/>
                <a:chExt cx="4863716" cy="3651604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6074" y="1510192"/>
                  <a:ext cx="4863716" cy="3651604"/>
                </a:xfrm>
                <a:prstGeom prst="rect">
                  <a:avLst/>
                </a:prstGeom>
              </p:spPr>
            </p:pic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8968" t="8298" r="38657" b="17508"/>
                <a:stretch/>
              </p:blipFill>
              <p:spPr>
                <a:xfrm>
                  <a:off x="2592506" y="2594587"/>
                  <a:ext cx="1337209" cy="1613140"/>
                </a:xfrm>
                <a:prstGeom prst="rect">
                  <a:avLst/>
                </a:prstGeom>
              </p:spPr>
            </p:pic>
          </p:grpSp>
          <p:sp>
            <p:nvSpPr>
              <p:cNvPr id="5" name="Rectangle 4"/>
              <p:cNvSpPr/>
              <p:nvPr/>
            </p:nvSpPr>
            <p:spPr>
              <a:xfrm>
                <a:off x="5958288" y="3433203"/>
                <a:ext cx="2480730" cy="2319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no external drive, increase the Gw</a:t>
                </a:r>
                <a:endParaRPr lang="zh-CN" altLang="en-US" sz="1400" i="1" dirty="0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4934885" y="1014460"/>
              <a:ext cx="1346919" cy="1504535"/>
              <a:chOff x="10008320" y="1343533"/>
              <a:chExt cx="1346919" cy="1504535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>
                <a:off x="10008320" y="1499448"/>
                <a:ext cx="604026" cy="0"/>
              </a:xfrm>
              <a:prstGeom prst="line">
                <a:avLst/>
              </a:prstGeom>
              <a:ln w="19050">
                <a:solidFill>
                  <a:srgbClr val="96FF96"/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0008320" y="1783198"/>
                <a:ext cx="604026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0008320" y="2034285"/>
                <a:ext cx="604026" cy="0"/>
              </a:xfrm>
              <a:prstGeom prst="line">
                <a:avLst/>
              </a:prstGeom>
              <a:ln w="19050">
                <a:solidFill>
                  <a:srgbClr val="7E2F8E"/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0008320" y="2292640"/>
                <a:ext cx="604026" cy="0"/>
              </a:xfrm>
              <a:prstGeom prst="line">
                <a:avLst/>
              </a:prstGeom>
              <a:ln w="19050">
                <a:solidFill>
                  <a:srgbClr val="0172BD"/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10008320" y="2799840"/>
                <a:ext cx="604026" cy="0"/>
              </a:xfrm>
              <a:prstGeom prst="line">
                <a:avLst/>
              </a:prstGeom>
              <a:ln w="19050">
                <a:solidFill>
                  <a:srgbClr val="DA561D"/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10008320" y="2534298"/>
                <a:ext cx="604026" cy="0"/>
              </a:xfrm>
              <a:prstGeom prst="line">
                <a:avLst/>
              </a:prstGeom>
              <a:ln w="19050">
                <a:solidFill>
                  <a:srgbClr val="FF7236"/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10612346" y="1343533"/>
                <a:ext cx="742893" cy="1971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dirty="0" smtClean="0"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h - nullcline</a:t>
                </a:r>
                <a:endParaRPr lang="zh-CN" altLang="en-US" sz="1100" dirty="0">
                  <a:latin typeface="Segoe UI Historic" panose="020B0502040204020203" pitchFamily="34" charset="0"/>
                  <a:cs typeface="Segoe UI Historic" panose="020B0502040204020203" pitchFamily="34" charset="0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0657373" y="1647416"/>
                <a:ext cx="652838" cy="1971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dirty="0" smtClean="0"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Threshold</a:t>
                </a:r>
                <a:endParaRPr lang="zh-CN" altLang="en-US" sz="1100" dirty="0">
                  <a:latin typeface="Segoe UI Historic" panose="020B0502040204020203" pitchFamily="34" charset="0"/>
                  <a:cs typeface="Segoe UI Historic" panose="020B0502040204020203" pitchFamily="34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0717220" y="1903052"/>
                <a:ext cx="514491" cy="1971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dirty="0" smtClean="0"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Gw = 0</a:t>
                </a:r>
                <a:endParaRPr lang="zh-CN" altLang="en-US" sz="1100" dirty="0">
                  <a:latin typeface="Segoe UI Historic" panose="020B0502040204020203" pitchFamily="34" charset="0"/>
                  <a:cs typeface="Segoe UI Historic" panose="020B0502040204020203" pitchFamily="34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0715614" y="2145596"/>
                <a:ext cx="600631" cy="1971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dirty="0" smtClean="0"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Gw = 0.2</a:t>
                </a:r>
                <a:endParaRPr lang="zh-CN" altLang="en-US" sz="1100" dirty="0">
                  <a:latin typeface="Segoe UI Historic" panose="020B0502040204020203" pitchFamily="34" charset="0"/>
                  <a:cs typeface="Segoe UI Historic" panose="020B0502040204020203" pitchFamily="34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0709580" y="2411938"/>
                <a:ext cx="600631" cy="1971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dirty="0" smtClean="0"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Gw = 0.4</a:t>
                </a:r>
                <a:endParaRPr lang="zh-CN" altLang="en-US" sz="1100" dirty="0">
                  <a:latin typeface="Segoe UI Historic" panose="020B0502040204020203" pitchFamily="34" charset="0"/>
                  <a:cs typeface="Segoe UI Historic" panose="020B0502040204020203" pitchFamily="34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0717220" y="2650946"/>
                <a:ext cx="600631" cy="1971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dirty="0" smtClean="0"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Gw = 0.6</a:t>
                </a:r>
                <a:endParaRPr lang="zh-CN" altLang="en-US" sz="1100" dirty="0">
                  <a:latin typeface="Segoe UI Historic" panose="020B0502040204020203" pitchFamily="34" charset="0"/>
                  <a:cs typeface="Segoe UI Historic" panose="020B0502040204020203" pitchFamily="34" charset="0"/>
                </a:endParaRP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160996" y="283906"/>
            <a:ext cx="5881461" cy="3282520"/>
            <a:chOff x="435783" y="3469122"/>
            <a:chExt cx="5881461" cy="3282520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5783" y="3469122"/>
              <a:ext cx="3960000" cy="2973108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1175418" y="6443865"/>
              <a:ext cx="223651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Gw = 0; increasing the drive</a:t>
              </a:r>
              <a:endParaRPr lang="zh-CN" altLang="en-US" sz="1400" i="1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4970325" y="3916726"/>
              <a:ext cx="1346919" cy="1568673"/>
              <a:chOff x="10260442" y="3960659"/>
              <a:chExt cx="1346919" cy="1568673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10260442" y="3960659"/>
                <a:ext cx="1346919" cy="1452623"/>
                <a:chOff x="10008320" y="1343533"/>
                <a:chExt cx="1346919" cy="1452623"/>
              </a:xfrm>
            </p:grpSpPr>
            <p:cxnSp>
              <p:nvCxnSpPr>
                <p:cNvPr id="51" name="Straight Connector 50"/>
                <p:cNvCxnSpPr/>
                <p:nvPr/>
              </p:nvCxnSpPr>
              <p:spPr>
                <a:xfrm>
                  <a:off x="10008320" y="1499448"/>
                  <a:ext cx="604026" cy="0"/>
                </a:xfrm>
                <a:prstGeom prst="line">
                  <a:avLst/>
                </a:prstGeom>
                <a:ln w="19050">
                  <a:solidFill>
                    <a:srgbClr val="96FF96"/>
                  </a:solidFill>
                  <a:prstDash val="lgDash"/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>
                <a:xfrm>
                  <a:off x="10008320" y="1783198"/>
                  <a:ext cx="604026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lgDash"/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10008320" y="2034285"/>
                  <a:ext cx="604026" cy="0"/>
                </a:xfrm>
                <a:prstGeom prst="line">
                  <a:avLst/>
                </a:prstGeom>
                <a:ln w="19050">
                  <a:solidFill>
                    <a:srgbClr val="7E2F8E"/>
                  </a:solidFill>
                  <a:prstDash val="lgDash"/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10008320" y="2292640"/>
                  <a:ext cx="604026" cy="0"/>
                </a:xfrm>
                <a:prstGeom prst="line">
                  <a:avLst/>
                </a:prstGeom>
                <a:ln w="19050">
                  <a:solidFill>
                    <a:srgbClr val="0172BD"/>
                  </a:solidFill>
                  <a:prstDash val="lgDash"/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>
                  <a:off x="10010175" y="2796156"/>
                  <a:ext cx="604026" cy="0"/>
                </a:xfrm>
                <a:prstGeom prst="line">
                  <a:avLst/>
                </a:prstGeom>
                <a:ln w="19050">
                  <a:solidFill>
                    <a:srgbClr val="DA561D"/>
                  </a:solidFill>
                  <a:prstDash val="lgDash"/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>
                  <a:off x="10008320" y="2534298"/>
                  <a:ext cx="604026" cy="0"/>
                </a:xfrm>
                <a:prstGeom prst="line">
                  <a:avLst/>
                </a:prstGeom>
                <a:ln w="19050">
                  <a:solidFill>
                    <a:srgbClr val="FF7236"/>
                  </a:solidFill>
                  <a:prstDash val="lgDash"/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57" name="TextBox 56"/>
                <p:cNvSpPr txBox="1"/>
                <p:nvPr/>
              </p:nvSpPr>
              <p:spPr>
                <a:xfrm>
                  <a:off x="10612346" y="1343533"/>
                  <a:ext cx="742893" cy="1971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100" dirty="0" smtClean="0">
                      <a:latin typeface="Segoe UI Historic" panose="020B0502040204020203" pitchFamily="34" charset="0"/>
                      <a:ea typeface="Segoe UI Historic" panose="020B0502040204020203" pitchFamily="34" charset="0"/>
                      <a:cs typeface="Segoe UI Historic" panose="020B0502040204020203" pitchFamily="34" charset="0"/>
                    </a:rPr>
                    <a:t>h - nullcline</a:t>
                  </a:r>
                  <a:endParaRPr lang="zh-CN" altLang="en-US" sz="1100" dirty="0">
                    <a:latin typeface="Segoe UI Historic" panose="020B0502040204020203" pitchFamily="34" charset="0"/>
                    <a:cs typeface="Segoe UI Historic" panose="020B0502040204020203" pitchFamily="34" charset="0"/>
                  </a:endParaRPr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>
                <a:xfrm>
                  <a:off x="10657373" y="1647416"/>
                  <a:ext cx="652838" cy="1971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100" dirty="0" smtClean="0">
                      <a:latin typeface="Segoe UI Historic" panose="020B0502040204020203" pitchFamily="34" charset="0"/>
                      <a:ea typeface="Segoe UI Historic" panose="020B0502040204020203" pitchFamily="34" charset="0"/>
                      <a:cs typeface="Segoe UI Historic" panose="020B0502040204020203" pitchFamily="34" charset="0"/>
                    </a:rPr>
                    <a:t>Threshold</a:t>
                  </a:r>
                  <a:endParaRPr lang="zh-CN" altLang="en-US" sz="1100" dirty="0">
                    <a:latin typeface="Segoe UI Historic" panose="020B0502040204020203" pitchFamily="34" charset="0"/>
                    <a:cs typeface="Segoe UI Historic" panose="020B0502040204020203" pitchFamily="34" charset="0"/>
                  </a:endParaRPr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10717220" y="1903052"/>
                  <a:ext cx="532518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100" dirty="0" smtClean="0">
                      <a:latin typeface="Segoe UI Historic" panose="020B0502040204020203" pitchFamily="34" charset="0"/>
                      <a:ea typeface="Segoe UI Historic" panose="020B0502040204020203" pitchFamily="34" charset="0"/>
                      <a:cs typeface="Segoe UI Historic" panose="020B0502040204020203" pitchFamily="34" charset="0"/>
                    </a:rPr>
                    <a:t>D = 0</a:t>
                  </a:r>
                  <a:endParaRPr lang="zh-CN" altLang="en-US" sz="1100" dirty="0">
                    <a:latin typeface="Segoe UI Historic" panose="020B0502040204020203" pitchFamily="34" charset="0"/>
                    <a:cs typeface="Segoe UI Historic" panose="020B0502040204020203" pitchFamily="34" charset="0"/>
                  </a:endParaRPr>
                </a:p>
              </p:txBody>
            </p:sp>
          </p:grpSp>
          <p:sp>
            <p:nvSpPr>
              <p:cNvPr id="63" name="TextBox 62"/>
              <p:cNvSpPr txBox="1"/>
              <p:nvPr/>
            </p:nvSpPr>
            <p:spPr>
              <a:xfrm>
                <a:off x="10969342" y="4733350"/>
                <a:ext cx="53251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dirty="0" smtClean="0"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D = 2</a:t>
                </a:r>
                <a:endParaRPr lang="zh-CN" altLang="en-US" sz="1100" dirty="0">
                  <a:latin typeface="Segoe UI Historic" panose="020B0502040204020203" pitchFamily="34" charset="0"/>
                  <a:cs typeface="Segoe UI Historic" panose="020B0502040204020203" pitchFamily="34" charset="0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10969342" y="4986333"/>
                <a:ext cx="53251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dirty="0" smtClean="0"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D = 4</a:t>
                </a:r>
                <a:endParaRPr lang="zh-CN" altLang="en-US" sz="1100" dirty="0">
                  <a:latin typeface="Segoe UI Historic" panose="020B0502040204020203" pitchFamily="34" charset="0"/>
                  <a:cs typeface="Segoe UI Historic" panose="020B0502040204020203" pitchFamily="34" charset="0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10969342" y="5267722"/>
                <a:ext cx="53251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dirty="0" smtClean="0"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D = 6</a:t>
                </a:r>
                <a:endParaRPr lang="zh-CN" altLang="en-US" sz="1100" dirty="0">
                  <a:latin typeface="Segoe UI Historic" panose="020B0502040204020203" pitchFamily="34" charset="0"/>
                  <a:cs typeface="Segoe UI Historic" panose="020B0502040204020203" pitchFamily="34" charset="0"/>
                </a:endParaRPr>
              </a:p>
            </p:txBody>
          </p:sp>
        </p:grpSp>
      </p:grpSp>
      <p:sp>
        <p:nvSpPr>
          <p:cNvPr id="60" name="TextBox 59"/>
          <p:cNvSpPr txBox="1"/>
          <p:nvPr/>
        </p:nvSpPr>
        <p:spPr>
          <a:xfrm>
            <a:off x="6761687" y="2490844"/>
            <a:ext cx="53457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  For no external inputs condition, increasing the conductance between oscillators will also push the lower steady state over threshold, generating self-oscillation.</a:t>
            </a:r>
            <a:endParaRPr lang="zh-CN" altLang="en-US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761687" y="309185"/>
            <a:ext cx="53457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  If the conductance between oscillators between oscillators is zero(classic half-center). Increasing the external drive will gradually push the lower end of steady state over threshold, generating oscillation.</a:t>
            </a:r>
            <a:endParaRPr lang="zh-CN" altLang="en-US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761686" y="4524786"/>
            <a:ext cx="534572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  It seems increasing conductance have same effects as increasing external drive, both pushing inhibited neuron’s steady state over threshold, making the CPG oscillates, but the V-nullcline shows difference between this twos.</a:t>
            </a:r>
            <a:endParaRPr lang="zh-CN" altLang="en-US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80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9783" y="102038"/>
            <a:ext cx="393260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Same steady state for two methods</a:t>
            </a:r>
            <a:r>
              <a:rPr lang="en-US" altLang="zh-CN" b="1" dirty="0" smtClean="0">
                <a:latin typeface="Segoe UI Historic" panose="020B0502040204020203" pitchFamily="34" charset="0"/>
                <a:cs typeface="Segoe UI Historic" panose="020B0502040204020203" pitchFamily="34" charset="0"/>
              </a:rPr>
              <a:t>:</a:t>
            </a:r>
            <a:endParaRPr lang="en-US" altLang="zh-CN" b="1" dirty="0" smtClean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83" y="609869"/>
            <a:ext cx="4855730" cy="36456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6" t="3769" b="4410"/>
          <a:stretch/>
        </p:blipFill>
        <p:spPr>
          <a:xfrm>
            <a:off x="272562" y="4255477"/>
            <a:ext cx="3506766" cy="2602523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3700940" y="4390562"/>
            <a:ext cx="2460914" cy="2107808"/>
            <a:chOff x="3604225" y="4424279"/>
            <a:chExt cx="2460914" cy="210780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3605292" y="4580194"/>
              <a:ext cx="604026" cy="0"/>
            </a:xfrm>
            <a:prstGeom prst="line">
              <a:avLst/>
            </a:prstGeom>
            <a:ln w="19050">
              <a:solidFill>
                <a:srgbClr val="96FF96"/>
              </a:solidFill>
              <a:prstDash val="lgDash"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209318" y="4424279"/>
              <a:ext cx="742893" cy="197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 smtClean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h - nullcline</a:t>
              </a:r>
              <a:endParaRPr lang="zh-CN" altLang="en-US" sz="1100" dirty="0">
                <a:latin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3604225" y="4890298"/>
              <a:ext cx="60402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200526" y="4754516"/>
              <a:ext cx="652838" cy="197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 smtClean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Threshold</a:t>
              </a:r>
              <a:endParaRPr lang="zh-CN" altLang="en-US" sz="1100" dirty="0">
                <a:latin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3604225" y="5350798"/>
              <a:ext cx="60402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lgDash"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208251" y="5194883"/>
              <a:ext cx="16770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 smtClean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Low – SS for pure drive </a:t>
              </a:r>
              <a:endParaRPr lang="zh-CN" altLang="en-US" sz="1100" dirty="0">
                <a:latin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3604225" y="5681035"/>
              <a:ext cx="604026" cy="0"/>
            </a:xfrm>
            <a:prstGeom prst="line">
              <a:avLst/>
            </a:prstGeom>
            <a:ln w="19050">
              <a:solidFill>
                <a:srgbClr val="0000FF"/>
              </a:solidFill>
              <a:prstDash val="lgDash"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604225" y="6098428"/>
              <a:ext cx="604026" cy="0"/>
            </a:xfrm>
            <a:prstGeom prst="line">
              <a:avLst/>
            </a:prstGeom>
            <a:ln w="19050">
              <a:solidFill>
                <a:srgbClr val="FF80FF"/>
              </a:solidFill>
              <a:prstDash val="lgDash"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604225" y="6428665"/>
              <a:ext cx="604026" cy="0"/>
            </a:xfrm>
            <a:prstGeom prst="line">
              <a:avLst/>
            </a:prstGeom>
            <a:ln w="19050">
              <a:solidFill>
                <a:srgbClr val="00FFFF"/>
              </a:solidFill>
              <a:prstDash val="lgDash"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208251" y="5549487"/>
              <a:ext cx="172194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 smtClean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High – SS for pure drive </a:t>
              </a:r>
              <a:endParaRPr lang="zh-CN" altLang="en-US" sz="1100" dirty="0">
                <a:latin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200526" y="5915873"/>
              <a:ext cx="18582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 smtClean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Low – SS for self-oscillates </a:t>
              </a:r>
              <a:endParaRPr lang="zh-CN" altLang="en-US" sz="1100" dirty="0">
                <a:latin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200526" y="6270477"/>
              <a:ext cx="186461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 smtClean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High – SS for self-oscillates</a:t>
              </a:r>
              <a:endParaRPr lang="zh-CN" altLang="en-US" sz="1100" dirty="0">
                <a:latin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155442" y="924582"/>
            <a:ext cx="588122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  Note for the same inhibited steady state, the excited steady state for the two conditions are not the same. The frequency of oscillation is also different.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155441" y="2563271"/>
            <a:ext cx="5881227" cy="1287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  The external driving oscillation have lager isochron (oscillation magnitude of voltage), slower period than the self-oscillation situation.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155440" y="4255477"/>
            <a:ext cx="58812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  This difference makes me wondering what is the role of Gw, and does including a excitation connection between the oscillator makes the model more sensitive to feedbacks or external drives?</a:t>
            </a:r>
          </a:p>
        </p:txBody>
      </p:sp>
    </p:spTree>
    <p:extLst>
      <p:ext uri="{BB962C8B-B14F-4D97-AF65-F5344CB8AC3E}">
        <p14:creationId xmlns:p14="http://schemas.microsoft.com/office/powerpoint/2010/main" val="319173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87" y="636124"/>
            <a:ext cx="5752670" cy="45027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55" y="636124"/>
            <a:ext cx="5785839" cy="45027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60176" y="5284125"/>
            <a:ext cx="13174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pure drive </a:t>
            </a:r>
            <a:endParaRPr lang="zh-CN" altLang="en-US" dirty="0">
              <a:latin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82389" y="5284125"/>
            <a:ext cx="2011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self-oscillates </a:t>
            </a:r>
            <a:endParaRPr lang="zh-CN" altLang="en-US" dirty="0">
              <a:latin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40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52" y="184637"/>
            <a:ext cx="4649200" cy="34905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5" t="4332" r="6421" b="5363"/>
          <a:stretch/>
        </p:blipFill>
        <p:spPr>
          <a:xfrm>
            <a:off x="176552" y="3719146"/>
            <a:ext cx="3789484" cy="30235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2" r="31019" b="32925"/>
          <a:stretch/>
        </p:blipFill>
        <p:spPr>
          <a:xfrm>
            <a:off x="5152293" y="184637"/>
            <a:ext cx="2732921" cy="321798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52954" y="896815"/>
            <a:ext cx="914400" cy="1485900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567354" y="993531"/>
            <a:ext cx="2470638" cy="11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4219686" y="3719146"/>
            <a:ext cx="2460914" cy="2788704"/>
            <a:chOff x="3604225" y="4424279"/>
            <a:chExt cx="2460914" cy="2788704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3605292" y="4580194"/>
              <a:ext cx="604026" cy="0"/>
            </a:xfrm>
            <a:prstGeom prst="line">
              <a:avLst/>
            </a:prstGeom>
            <a:ln w="19050">
              <a:solidFill>
                <a:srgbClr val="96FF96"/>
              </a:solidFill>
              <a:prstDash val="lgDash"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209318" y="4424279"/>
              <a:ext cx="742893" cy="197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 smtClean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h - nullcline</a:t>
              </a:r>
              <a:endParaRPr lang="zh-CN" altLang="en-US" sz="1100" dirty="0">
                <a:latin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3604225" y="4890298"/>
              <a:ext cx="60402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200526" y="4754516"/>
              <a:ext cx="652838" cy="197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 smtClean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Threshold</a:t>
              </a:r>
              <a:endParaRPr lang="zh-CN" altLang="en-US" sz="1100" dirty="0">
                <a:latin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3604225" y="5350798"/>
              <a:ext cx="60402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208251" y="5194883"/>
              <a:ext cx="16770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 smtClean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Low – SS for pure drive </a:t>
              </a:r>
              <a:endParaRPr lang="zh-CN" altLang="en-US" sz="1100" dirty="0">
                <a:latin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604225" y="5681035"/>
              <a:ext cx="604026" cy="0"/>
            </a:xfrm>
            <a:prstGeom prst="line">
              <a:avLst/>
            </a:prstGeom>
            <a:ln w="19050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604225" y="6779324"/>
              <a:ext cx="604026" cy="0"/>
            </a:xfrm>
            <a:prstGeom prst="line">
              <a:avLst/>
            </a:prstGeom>
            <a:ln w="19050">
              <a:solidFill>
                <a:srgbClr val="FF80FF"/>
              </a:solidFill>
              <a:prstDash val="lgDashDot"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604225" y="7109561"/>
              <a:ext cx="604026" cy="0"/>
            </a:xfrm>
            <a:prstGeom prst="line">
              <a:avLst/>
            </a:prstGeom>
            <a:ln w="19050">
              <a:solidFill>
                <a:srgbClr val="00FFFF"/>
              </a:solidFill>
              <a:prstDash val="lgDashDot"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208251" y="5549487"/>
              <a:ext cx="172194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 smtClean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High – SS for pure drive </a:t>
              </a:r>
              <a:endParaRPr lang="zh-CN" altLang="en-US" sz="1100" dirty="0">
                <a:latin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200526" y="6596769"/>
              <a:ext cx="18582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 smtClean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Low – SS for self-oscillates </a:t>
              </a:r>
              <a:endParaRPr lang="zh-CN" altLang="en-US" sz="1100" dirty="0">
                <a:latin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200526" y="6951373"/>
              <a:ext cx="186461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 smtClean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High – SS for self-oscillates</a:t>
              </a:r>
              <a:endParaRPr lang="zh-CN" altLang="en-US" sz="1100" dirty="0">
                <a:latin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</p:grpSp>
      <p:cxnSp>
        <p:nvCxnSpPr>
          <p:cNvPr id="21" name="Straight Connector 20"/>
          <p:cNvCxnSpPr/>
          <p:nvPr/>
        </p:nvCxnSpPr>
        <p:spPr>
          <a:xfrm>
            <a:off x="4219686" y="5345313"/>
            <a:ext cx="604026" cy="0"/>
          </a:xfrm>
          <a:prstGeom prst="line">
            <a:avLst/>
          </a:prstGeom>
          <a:ln w="19050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823712" y="5189398"/>
            <a:ext cx="18197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smtClean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Low – SS for self-oscillates</a:t>
            </a:r>
            <a:endParaRPr lang="zh-CN" altLang="en-US" sz="1100" dirty="0">
              <a:latin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4219686" y="5675550"/>
            <a:ext cx="604026" cy="0"/>
          </a:xfrm>
          <a:prstGeom prst="line">
            <a:avLst/>
          </a:prstGeom>
          <a:ln w="19050">
            <a:solidFill>
              <a:srgbClr val="0000FF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823712" y="5544002"/>
            <a:ext cx="18646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smtClean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High – SS for self-oscillates</a:t>
            </a:r>
            <a:endParaRPr lang="zh-CN" altLang="en-US" sz="1100" dirty="0">
              <a:latin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78810" y="85470"/>
            <a:ext cx="36578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   Comparing the steady state nullclines for 3 conditions: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Solid lines – pure drive (baseline)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Dot lines – self-oscillation (same frequency)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Dahs dot – self-oscillation (same inhibited steady state)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37087" y="4260400"/>
            <a:ext cx="51549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When compare both self-oscillation conditions, we found that the effects of Gw is pulling both steady state point to it’s center. (Gw for same frequency is lager than same inhibited steady state.)</a:t>
            </a:r>
          </a:p>
        </p:txBody>
      </p:sp>
    </p:spTree>
    <p:extLst>
      <p:ext uri="{BB962C8B-B14F-4D97-AF65-F5344CB8AC3E}">
        <p14:creationId xmlns:p14="http://schemas.microsoft.com/office/powerpoint/2010/main" val="322299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85" y="704808"/>
            <a:ext cx="4611828" cy="47348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58" y="704808"/>
            <a:ext cx="4631403" cy="47348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9783" y="102038"/>
            <a:ext cx="3932601" cy="456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Small perturbation test</a:t>
            </a:r>
            <a:r>
              <a:rPr lang="en-US" altLang="zh-CN" b="1" dirty="0" smtClean="0">
                <a:latin typeface="Segoe UI Historic" panose="020B0502040204020203" pitchFamily="34" charset="0"/>
                <a:cs typeface="Segoe UI Historic" panose="020B0502040204020203" pitchFamily="34" charset="0"/>
              </a:rPr>
              <a:t>:</a:t>
            </a:r>
            <a:endParaRPr lang="en-US" altLang="zh-CN" b="1" dirty="0" smtClean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5982" y="5586261"/>
            <a:ext cx="11802906" cy="785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   Given same small stimulus to both oscillations (0.1 nA from 2s to 3s on extensor neuron), the results turns out the self- oscillating CPG is more affected by the stimulus. This is due to it’s small isochron, even the time to finishing one cycle is same.</a:t>
            </a:r>
          </a:p>
        </p:txBody>
      </p:sp>
    </p:spTree>
    <p:extLst>
      <p:ext uri="{BB962C8B-B14F-4D97-AF65-F5344CB8AC3E}">
        <p14:creationId xmlns:p14="http://schemas.microsoft.com/office/powerpoint/2010/main" val="244578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9783" y="102038"/>
            <a:ext cx="3932601" cy="456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Small perturbation test</a:t>
            </a:r>
            <a:r>
              <a:rPr lang="en-US" altLang="zh-CN" b="1" dirty="0" smtClean="0">
                <a:latin typeface="Segoe UI Historic" panose="020B0502040204020203" pitchFamily="34" charset="0"/>
                <a:cs typeface="Segoe UI Historic" panose="020B0502040204020203" pitchFamily="34" charset="0"/>
              </a:rPr>
              <a:t>:</a:t>
            </a:r>
            <a:endParaRPr lang="en-US" altLang="zh-CN" b="1" dirty="0" smtClean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83" y="660910"/>
            <a:ext cx="4320000" cy="57660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382" y="660909"/>
            <a:ext cx="4320000" cy="57660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22727" y="558253"/>
            <a:ext cx="20867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pure </a:t>
            </a:r>
            <a:r>
              <a:rPr lang="en-US" altLang="zh-CN" sz="1600" dirty="0" smtClean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drive oscillation  </a:t>
            </a:r>
            <a:endParaRPr lang="zh-CN" altLang="en-US" sz="1600" dirty="0">
              <a:latin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132028" y="558253"/>
            <a:ext cx="23207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Synaptic self-oscillation  </a:t>
            </a:r>
            <a:endParaRPr lang="zh-CN" altLang="en-US" sz="1600" dirty="0">
              <a:latin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4776" y="6163382"/>
            <a:ext cx="7317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Solid line stands for voltage for perturbed oscillation, dashed line is unperturbed.</a:t>
            </a:r>
          </a:p>
          <a:p>
            <a:r>
              <a:rPr lang="en-US" altLang="zh-CN" sz="1400" dirty="0" smtClean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X-axis is normalized phase of the period, the phase duration for both oscillation is 898 ms.</a:t>
            </a:r>
            <a:endParaRPr lang="zh-CN" altLang="en-US" sz="1400" dirty="0">
              <a:latin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452382" y="1435762"/>
            <a:ext cx="33720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600" dirty="0" smtClean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  Given the same </a:t>
            </a:r>
            <a:r>
              <a:rPr lang="en-US" altLang="zh-CN" sz="16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small stimulus to both oscillations (</a:t>
            </a:r>
            <a:r>
              <a:rPr lang="en-US" altLang="zh-CN" sz="1600" dirty="0" smtClean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0.1 nA for 1s) at different phase of it’s oscillation.</a:t>
            </a:r>
            <a:endParaRPr lang="zh-CN" alt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8452381" y="2712924"/>
            <a:ext cx="337206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600" dirty="0" smtClean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  The stimulus prolong the activity duration during active phase of the oscillation and shorten the activity during silent phase for both cases.</a:t>
            </a:r>
            <a:endParaRPr lang="zh-CN" alt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8452380" y="4236307"/>
            <a:ext cx="337206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600" dirty="0" smtClean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  However, for this investigation, the stimulus time is 1s which is longer than one phase duration. The prolongation for self-oscillation case is significate longer than pure drive cases while the shortening is similar.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6947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1911</TotalTime>
  <Words>1576</Words>
  <Application>Microsoft Office PowerPoint</Application>
  <PresentationFormat>Widescreen</PresentationFormat>
  <Paragraphs>154</Paragraphs>
  <Slides>17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CMMI12</vt:lpstr>
      <vt:lpstr>CMMI8</vt:lpstr>
      <vt:lpstr>CMR12</vt:lpstr>
      <vt:lpstr>等线</vt:lpstr>
      <vt:lpstr>等线 Light</vt:lpstr>
      <vt:lpstr>Arial</vt:lpstr>
      <vt:lpstr>Cambria Math</vt:lpstr>
      <vt:lpstr>Segoe UI Black</vt:lpstr>
      <vt:lpstr>Segoe UI Historic</vt:lpstr>
      <vt:lpstr>Segoe UI Semibold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Case Western Reserve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Kaiyu Deng</dc:creator>
  <cp:lastModifiedBy>Kaiyu Deng</cp:lastModifiedBy>
  <cp:revision>183</cp:revision>
  <dcterms:created xsi:type="dcterms:W3CDTF">2021-04-04T04:32:27Z</dcterms:created>
  <dcterms:modified xsi:type="dcterms:W3CDTF">2021-04-22T01:06:22Z</dcterms:modified>
</cp:coreProperties>
</file>